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Average" panose="02000503040000020003" pitchFamily="2" charset="77"/>
      <p:regular r:id="rId19"/>
    </p:embeddedFont>
    <p:embeddedFont>
      <p:font typeface="Comic Sans MS" panose="030F0902030302020204" pitchFamily="66" charset="0"/>
      <p:regular r:id="rId20"/>
    </p:embeddedFont>
    <p:embeddedFont>
      <p:font typeface="Oswald" pitchFamily="2" charset="77"/>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aecdcdf3e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aecdcdf3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LINE !!</a:t>
            </a:r>
            <a:br>
              <a:rPr lang="en"/>
            </a:br>
            <a:r>
              <a:rPr lang="en"/>
              <a:t>Linearity, independence of residuals, normality of residuals, equal variance of residuals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aecdcdf3ef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aecdcdf3e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add0b8feb9_1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add0b8feb9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add0b8feb9_1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add0b8feb9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dd0b8feb9_1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add0b8feb9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add0b8feb9_1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add0b8feb9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add0b8feb9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add0b8feb9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aec90746dd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aec90746d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dd0b8feb9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dd0b8feb9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add0b8feb9_0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add0b8feb9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add0b8feb9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add0b8feb9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aecdcdf3ef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aecdcdf3e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aecdcdf3ef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aecdcdf3e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Conference titles does not make sense with a negative coefficient.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add0b8feb9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add0b8feb9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added a lil asterisk saying that percentages were scaled up, we did it to make interpretations easier!! -syd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add0b8feb9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add0b8feb9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www.statista.com/topics/967/national-basketball-association/" TargetMode="External"/><Relationship Id="rId7" Type="http://schemas.openxmlformats.org/officeDocument/2006/relationships/hyperlink" Target="https://www.basketball-reference.com"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hyperlink" Target="https://www.owler.com/company/nba" TargetMode="External"/><Relationship Id="rId5" Type="http://schemas.openxmlformats.org/officeDocument/2006/relationships/hyperlink" Target="https://cares.nba.com/mission/" TargetMode="External"/><Relationship Id="rId4" Type="http://schemas.openxmlformats.org/officeDocument/2006/relationships/hyperlink" Target="https://careers.nba.com/community-involvemen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81100" y="440875"/>
            <a:ext cx="7981800" cy="239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700"/>
              <a:t>A Predictive Model for NBA Regular Season Franchise Success</a:t>
            </a:r>
            <a:endParaRPr sz="4700"/>
          </a:p>
        </p:txBody>
      </p:sp>
      <p:sp>
        <p:nvSpPr>
          <p:cNvPr id="60" name="Google Shape;60;p13"/>
          <p:cNvSpPr txBox="1">
            <a:spLocks noGrp="1"/>
          </p:cNvSpPr>
          <p:nvPr>
            <p:ph type="subTitle" idx="1"/>
          </p:nvPr>
        </p:nvSpPr>
        <p:spPr>
          <a:xfrm>
            <a:off x="671250" y="3038176"/>
            <a:ext cx="7801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t>Sydney Davis M.D , Lawton Walker Ph.D. , Nico Lindsay D.D.</a:t>
            </a:r>
            <a:endParaRPr sz="2000"/>
          </a:p>
        </p:txBody>
      </p:sp>
      <p:pic>
        <p:nvPicPr>
          <p:cNvPr id="61" name="Google Shape;61;p13"/>
          <p:cNvPicPr preferRelativeResize="0"/>
          <p:nvPr/>
        </p:nvPicPr>
        <p:blipFill>
          <a:blip r:embed="rId3">
            <a:alphaModFix/>
          </a:blip>
          <a:stretch>
            <a:fillRect/>
          </a:stretch>
        </p:blipFill>
        <p:spPr>
          <a:xfrm>
            <a:off x="171925" y="2731675"/>
            <a:ext cx="943675" cy="2247651"/>
          </a:xfrm>
          <a:prstGeom prst="rect">
            <a:avLst/>
          </a:prstGeom>
          <a:noFill/>
          <a:ln>
            <a:noFill/>
          </a:ln>
        </p:spPr>
      </p:pic>
      <p:sp>
        <p:nvSpPr>
          <p:cNvPr id="2" name="TextBox 1">
            <a:extLst>
              <a:ext uri="{FF2B5EF4-FFF2-40B4-BE49-F238E27FC236}">
                <a16:creationId xmlns:a16="http://schemas.microsoft.com/office/drawing/2014/main" id="{3A30BA20-9FED-FD49-B0A5-7F5414CC7AA1}"/>
              </a:ext>
            </a:extLst>
          </p:cNvPr>
          <p:cNvSpPr txBox="1"/>
          <p:nvPr/>
        </p:nvSpPr>
        <p:spPr>
          <a:xfrm>
            <a:off x="6329238" y="4412974"/>
            <a:ext cx="184731" cy="307777"/>
          </a:xfrm>
          <a:prstGeom prst="rect">
            <a:avLst/>
          </a:prstGeom>
          <a:noFill/>
        </p:spPr>
        <p:txBody>
          <a:bodyPr wrap="none" rtlCol="0">
            <a:spAutoFit/>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311700" y="1424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Assessing Conditions</a:t>
            </a:r>
            <a:endParaRPr/>
          </a:p>
        </p:txBody>
      </p:sp>
      <p:pic>
        <p:nvPicPr>
          <p:cNvPr id="123" name="Google Shape;123;p22"/>
          <p:cNvPicPr preferRelativeResize="0"/>
          <p:nvPr/>
        </p:nvPicPr>
        <p:blipFill>
          <a:blip r:embed="rId3">
            <a:alphaModFix/>
          </a:blip>
          <a:stretch>
            <a:fillRect/>
          </a:stretch>
        </p:blipFill>
        <p:spPr>
          <a:xfrm>
            <a:off x="4614950" y="780438"/>
            <a:ext cx="3321451" cy="2100072"/>
          </a:xfrm>
          <a:prstGeom prst="rect">
            <a:avLst/>
          </a:prstGeom>
          <a:noFill/>
          <a:ln>
            <a:noFill/>
          </a:ln>
        </p:spPr>
      </p:pic>
      <p:pic>
        <p:nvPicPr>
          <p:cNvPr id="124" name="Google Shape;124;p22"/>
          <p:cNvPicPr preferRelativeResize="0"/>
          <p:nvPr/>
        </p:nvPicPr>
        <p:blipFill>
          <a:blip r:embed="rId4">
            <a:alphaModFix/>
          </a:blip>
          <a:stretch>
            <a:fillRect/>
          </a:stretch>
        </p:blipFill>
        <p:spPr>
          <a:xfrm>
            <a:off x="530175" y="782438"/>
            <a:ext cx="3213455" cy="2013700"/>
          </a:xfrm>
          <a:prstGeom prst="rect">
            <a:avLst/>
          </a:prstGeom>
          <a:noFill/>
          <a:ln>
            <a:noFill/>
          </a:ln>
        </p:spPr>
      </p:pic>
      <p:pic>
        <p:nvPicPr>
          <p:cNvPr id="125" name="Google Shape;125;p22"/>
          <p:cNvPicPr preferRelativeResize="0"/>
          <p:nvPr/>
        </p:nvPicPr>
        <p:blipFill>
          <a:blip r:embed="rId5">
            <a:alphaModFix/>
          </a:blip>
          <a:stretch>
            <a:fillRect/>
          </a:stretch>
        </p:blipFill>
        <p:spPr>
          <a:xfrm>
            <a:off x="4614950" y="2945775"/>
            <a:ext cx="3321450" cy="2013690"/>
          </a:xfrm>
          <a:prstGeom prst="rect">
            <a:avLst/>
          </a:prstGeom>
          <a:noFill/>
          <a:ln>
            <a:noFill/>
          </a:ln>
        </p:spPr>
      </p:pic>
      <p:pic>
        <p:nvPicPr>
          <p:cNvPr id="126" name="Google Shape;126;p22"/>
          <p:cNvPicPr preferRelativeResize="0"/>
          <p:nvPr/>
        </p:nvPicPr>
        <p:blipFill>
          <a:blip r:embed="rId6">
            <a:alphaModFix/>
          </a:blip>
          <a:stretch>
            <a:fillRect/>
          </a:stretch>
        </p:blipFill>
        <p:spPr>
          <a:xfrm>
            <a:off x="513687" y="2863425"/>
            <a:ext cx="3246437" cy="2100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not remove outliers?</a:t>
            </a:r>
            <a:endParaRPr/>
          </a:p>
        </p:txBody>
      </p:sp>
      <p:pic>
        <p:nvPicPr>
          <p:cNvPr id="132" name="Google Shape;132;p23"/>
          <p:cNvPicPr preferRelativeResize="0"/>
          <p:nvPr/>
        </p:nvPicPr>
        <p:blipFill>
          <a:blip r:embed="rId3">
            <a:alphaModFix/>
          </a:blip>
          <a:stretch>
            <a:fillRect/>
          </a:stretch>
        </p:blipFill>
        <p:spPr>
          <a:xfrm>
            <a:off x="232950" y="1379350"/>
            <a:ext cx="4789525" cy="3119400"/>
          </a:xfrm>
          <a:prstGeom prst="rect">
            <a:avLst/>
          </a:prstGeom>
          <a:noFill/>
          <a:ln>
            <a:noFill/>
          </a:ln>
        </p:spPr>
      </p:pic>
      <p:sp>
        <p:nvSpPr>
          <p:cNvPr id="133" name="Google Shape;133;p23"/>
          <p:cNvSpPr txBox="1"/>
          <p:nvPr/>
        </p:nvSpPr>
        <p:spPr>
          <a:xfrm>
            <a:off x="5212500" y="1264150"/>
            <a:ext cx="3619800" cy="33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3"/>
                </a:solidFill>
                <a:latin typeface="Average"/>
                <a:ea typeface="Average"/>
                <a:cs typeface="Average"/>
                <a:sym typeface="Average"/>
              </a:rPr>
              <a:t>Because we want to be able to confidently use the model to predict the number of regular season wins for all NBA teams, not just the ones whose data would fit this model best.</a:t>
            </a:r>
            <a:endParaRPr>
              <a:solidFill>
                <a:schemeClr val="accent3"/>
              </a:solidFill>
              <a:latin typeface="Average"/>
              <a:ea typeface="Average"/>
              <a:cs typeface="Average"/>
              <a:sym typeface="Average"/>
            </a:endParaRPr>
          </a:p>
          <a:p>
            <a:pPr marL="0" lvl="0" indent="0" algn="l" rtl="0">
              <a:spcBef>
                <a:spcPts val="0"/>
              </a:spcBef>
              <a:spcAft>
                <a:spcPts val="0"/>
              </a:spcAft>
              <a:buNone/>
            </a:pPr>
            <a:endParaRPr>
              <a:solidFill>
                <a:schemeClr val="accent3"/>
              </a:solidFill>
              <a:latin typeface="Average"/>
              <a:ea typeface="Average"/>
              <a:cs typeface="Average"/>
              <a:sym typeface="Average"/>
            </a:endParaRPr>
          </a:p>
          <a:p>
            <a:pPr marL="0" lvl="0" indent="0" algn="l" rtl="0">
              <a:spcBef>
                <a:spcPts val="0"/>
              </a:spcBef>
              <a:spcAft>
                <a:spcPts val="0"/>
              </a:spcAft>
              <a:buNone/>
            </a:pPr>
            <a:endParaRPr>
              <a:solidFill>
                <a:schemeClr val="accent3"/>
              </a:solidFill>
              <a:latin typeface="Average"/>
              <a:ea typeface="Average"/>
              <a:cs typeface="Average"/>
              <a:sym typeface="Average"/>
            </a:endParaRPr>
          </a:p>
          <a:p>
            <a:pPr marL="0" lvl="0" indent="0" algn="l" rtl="0">
              <a:spcBef>
                <a:spcPts val="0"/>
              </a:spcBef>
              <a:spcAft>
                <a:spcPts val="0"/>
              </a:spcAft>
              <a:buNone/>
            </a:pPr>
            <a:r>
              <a:rPr lang="en" b="1">
                <a:solidFill>
                  <a:schemeClr val="accent3"/>
                </a:solidFill>
                <a:latin typeface="Average"/>
                <a:ea typeface="Average"/>
                <a:cs typeface="Average"/>
                <a:sym typeface="Average"/>
              </a:rPr>
              <a:t>What about Confidence and Prediction Intervals?</a:t>
            </a:r>
            <a:endParaRPr>
              <a:solidFill>
                <a:schemeClr val="accent3"/>
              </a:solidFill>
              <a:latin typeface="Average"/>
              <a:ea typeface="Average"/>
              <a:cs typeface="Average"/>
              <a:sym typeface="Average"/>
            </a:endParaRPr>
          </a:p>
          <a:p>
            <a:pPr marL="0" lvl="0" indent="0" algn="l" rtl="0">
              <a:spcBef>
                <a:spcPts val="0"/>
              </a:spcBef>
              <a:spcAft>
                <a:spcPts val="0"/>
              </a:spcAft>
              <a:buNone/>
            </a:pPr>
            <a:r>
              <a:rPr lang="en">
                <a:solidFill>
                  <a:schemeClr val="accent3"/>
                </a:solidFill>
                <a:latin typeface="Average"/>
                <a:ea typeface="Average"/>
                <a:cs typeface="Average"/>
                <a:sym typeface="Average"/>
              </a:rPr>
              <a:t>--Not estimating a mean or proportion</a:t>
            </a:r>
            <a:endParaRPr>
              <a:solidFill>
                <a:schemeClr val="accent3"/>
              </a:solidFill>
              <a:latin typeface="Average"/>
              <a:ea typeface="Average"/>
              <a:cs typeface="Average"/>
              <a:sym typeface="Average"/>
            </a:endParaRPr>
          </a:p>
          <a:p>
            <a:pPr marL="0" lvl="0" indent="0" algn="l" rtl="0">
              <a:spcBef>
                <a:spcPts val="0"/>
              </a:spcBef>
              <a:spcAft>
                <a:spcPts val="0"/>
              </a:spcAft>
              <a:buNone/>
            </a:pPr>
            <a:r>
              <a:rPr lang="en">
                <a:solidFill>
                  <a:schemeClr val="accent3"/>
                </a:solidFill>
                <a:latin typeface="Average"/>
                <a:ea typeface="Average"/>
                <a:cs typeface="Average"/>
                <a:sym typeface="Average"/>
              </a:rPr>
              <a:t>--Number of wins is a set value</a:t>
            </a:r>
            <a:endParaRPr>
              <a:solidFill>
                <a:schemeClr val="accent3"/>
              </a:solidFill>
              <a:latin typeface="Average"/>
              <a:ea typeface="Average"/>
              <a:cs typeface="Average"/>
              <a:sym typeface="Average"/>
            </a:endParaRPr>
          </a:p>
          <a:p>
            <a:pPr marL="0" lvl="0" indent="0" algn="l" rtl="0">
              <a:spcBef>
                <a:spcPts val="0"/>
              </a:spcBef>
              <a:spcAft>
                <a:spcPts val="0"/>
              </a:spcAft>
              <a:buNone/>
            </a:pPr>
            <a:endParaRPr>
              <a:solidFill>
                <a:schemeClr val="accent3"/>
              </a:solidFill>
              <a:latin typeface="Average"/>
              <a:ea typeface="Average"/>
              <a:cs typeface="Average"/>
              <a:sym typeface="Average"/>
            </a:endParaRPr>
          </a:p>
          <a:p>
            <a:pPr marL="0" lvl="0" indent="0" algn="l" rtl="0">
              <a:spcBef>
                <a:spcPts val="0"/>
              </a:spcBef>
              <a:spcAft>
                <a:spcPts val="0"/>
              </a:spcAft>
              <a:buNone/>
            </a:pPr>
            <a:endParaRPr>
              <a:solidFill>
                <a:schemeClr val="accent3"/>
              </a:solidFill>
              <a:latin typeface="Average"/>
              <a:ea typeface="Average"/>
              <a:cs typeface="Average"/>
              <a:sym typeface="Averag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Applying the model: The 2019 Orlando Magic </a:t>
            </a:r>
            <a:endParaRPr/>
          </a:p>
        </p:txBody>
      </p:sp>
      <p:sp>
        <p:nvSpPr>
          <p:cNvPr id="139" name="Google Shape;139;p2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700"/>
              <a:t>Model Equation:</a:t>
            </a:r>
            <a:endParaRPr sz="1700"/>
          </a:p>
          <a:p>
            <a:pPr marL="0" lvl="0" indent="0" algn="l" rtl="0">
              <a:lnSpc>
                <a:spcPct val="100000"/>
              </a:lnSpc>
              <a:spcBef>
                <a:spcPts val="0"/>
              </a:spcBef>
              <a:spcAft>
                <a:spcPts val="0"/>
              </a:spcAft>
              <a:buNone/>
            </a:pPr>
            <a:endParaRPr sz="1600" i="1"/>
          </a:p>
          <a:p>
            <a:pPr marL="0" lvl="0" indent="0" algn="l" rtl="0">
              <a:lnSpc>
                <a:spcPct val="100000"/>
              </a:lnSpc>
              <a:spcBef>
                <a:spcPts val="0"/>
              </a:spcBef>
              <a:spcAft>
                <a:spcPts val="0"/>
              </a:spcAft>
              <a:buNone/>
            </a:pPr>
            <a:r>
              <a:rPr lang="en" sz="1600" i="1"/>
              <a:t>Wins</a:t>
            </a:r>
            <a:r>
              <a:rPr lang="en" sz="1600"/>
              <a:t>  =     - 0.45543  </a:t>
            </a:r>
            <a:endParaRPr sz="1600"/>
          </a:p>
          <a:p>
            <a:pPr marL="457200" lvl="0" indent="457200" algn="l" rtl="0">
              <a:lnSpc>
                <a:spcPct val="100000"/>
              </a:lnSpc>
              <a:spcBef>
                <a:spcPts val="0"/>
              </a:spcBef>
              <a:spcAft>
                <a:spcPts val="0"/>
              </a:spcAft>
              <a:buNone/>
            </a:pPr>
            <a:r>
              <a:rPr lang="en" sz="1600"/>
              <a:t>+  0.55470 </a:t>
            </a:r>
            <a:r>
              <a:rPr lang="en" sz="1300"/>
              <a:t>* </a:t>
            </a:r>
            <a:r>
              <a:rPr lang="en" sz="1600" i="1"/>
              <a:t>coachWinPct</a:t>
            </a:r>
            <a:r>
              <a:rPr lang="en" sz="1600"/>
              <a:t>  </a:t>
            </a:r>
            <a:endParaRPr sz="1600"/>
          </a:p>
          <a:p>
            <a:pPr marL="457200" lvl="0" indent="457200" algn="l" rtl="0">
              <a:lnSpc>
                <a:spcPct val="100000"/>
              </a:lnSpc>
              <a:spcBef>
                <a:spcPts val="0"/>
              </a:spcBef>
              <a:spcAft>
                <a:spcPts val="0"/>
              </a:spcAft>
              <a:buNone/>
            </a:pPr>
            <a:r>
              <a:rPr lang="en" sz="1600"/>
              <a:t>+  3.22367 </a:t>
            </a:r>
            <a:r>
              <a:rPr lang="en" sz="1300"/>
              <a:t>* </a:t>
            </a:r>
            <a:r>
              <a:rPr lang="en" sz="1600" i="1"/>
              <a:t>MVP</a:t>
            </a:r>
            <a:r>
              <a:rPr lang="en" sz="1600"/>
              <a:t>  </a:t>
            </a:r>
            <a:endParaRPr sz="1600"/>
          </a:p>
          <a:p>
            <a:pPr marL="914400" lvl="0" indent="0" algn="l" rtl="0">
              <a:lnSpc>
                <a:spcPct val="100000"/>
              </a:lnSpc>
              <a:spcBef>
                <a:spcPts val="0"/>
              </a:spcBef>
              <a:spcAft>
                <a:spcPts val="0"/>
              </a:spcAft>
              <a:buNone/>
            </a:pPr>
            <a:r>
              <a:rPr lang="en" sz="1600"/>
              <a:t>+  0.10617 </a:t>
            </a:r>
            <a:r>
              <a:rPr lang="en" sz="1300"/>
              <a:t>* </a:t>
            </a:r>
            <a:r>
              <a:rPr lang="en" sz="1600" i="1"/>
              <a:t>combinedYrs </a:t>
            </a:r>
            <a:endParaRPr sz="1600"/>
          </a:p>
          <a:p>
            <a:pPr marL="457200" lvl="0" indent="457200" algn="l" rtl="0">
              <a:lnSpc>
                <a:spcPct val="100000"/>
              </a:lnSpc>
              <a:spcBef>
                <a:spcPts val="0"/>
              </a:spcBef>
              <a:spcAft>
                <a:spcPts val="0"/>
              </a:spcAft>
              <a:buNone/>
            </a:pPr>
            <a:r>
              <a:rPr lang="en" sz="1600"/>
              <a:t>+  0.50184 </a:t>
            </a:r>
            <a:r>
              <a:rPr lang="en" sz="1300"/>
              <a:t>* </a:t>
            </a:r>
            <a:r>
              <a:rPr lang="en" sz="1600" i="1"/>
              <a:t>div</a:t>
            </a:r>
            <a:r>
              <a:rPr lang="en" sz="1600"/>
              <a:t>  </a:t>
            </a:r>
            <a:endParaRPr sz="1600"/>
          </a:p>
          <a:p>
            <a:pPr marL="457200" lvl="0" indent="457200" algn="l" rtl="0">
              <a:lnSpc>
                <a:spcPct val="100000"/>
              </a:lnSpc>
              <a:spcBef>
                <a:spcPts val="0"/>
              </a:spcBef>
              <a:spcAft>
                <a:spcPts val="0"/>
              </a:spcAft>
              <a:buNone/>
            </a:pPr>
            <a:r>
              <a:rPr lang="en" sz="1600"/>
              <a:t>+  5.69019 </a:t>
            </a:r>
            <a:r>
              <a:rPr lang="en" sz="1300"/>
              <a:t>* </a:t>
            </a:r>
            <a:r>
              <a:rPr lang="en" sz="1600" i="1"/>
              <a:t>ROTY</a:t>
            </a:r>
            <a:endParaRPr/>
          </a:p>
        </p:txBody>
      </p:sp>
      <p:sp>
        <p:nvSpPr>
          <p:cNvPr id="140" name="Google Shape;140;p2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600" i="1"/>
          </a:p>
          <a:p>
            <a:pPr marL="0" lvl="0" indent="0" algn="l" rtl="0">
              <a:lnSpc>
                <a:spcPct val="100000"/>
              </a:lnSpc>
              <a:spcBef>
                <a:spcPts val="0"/>
              </a:spcBef>
              <a:spcAft>
                <a:spcPts val="0"/>
              </a:spcAft>
              <a:buNone/>
            </a:pPr>
            <a:endParaRPr sz="1600" i="1"/>
          </a:p>
          <a:p>
            <a:pPr marL="0" lvl="0" indent="0" algn="l" rtl="0">
              <a:lnSpc>
                <a:spcPct val="100000"/>
              </a:lnSpc>
              <a:spcBef>
                <a:spcPts val="0"/>
              </a:spcBef>
              <a:spcAft>
                <a:spcPts val="0"/>
              </a:spcAft>
              <a:buNone/>
            </a:pPr>
            <a:r>
              <a:rPr lang="en" sz="1600" i="1"/>
              <a:t>Wins</a:t>
            </a:r>
            <a:r>
              <a:rPr lang="en" sz="1600"/>
              <a:t>  =     - 0.45543  </a:t>
            </a:r>
            <a:endParaRPr sz="1600"/>
          </a:p>
          <a:p>
            <a:pPr marL="457200" lvl="0" indent="457200" algn="l" rtl="0">
              <a:lnSpc>
                <a:spcPct val="100000"/>
              </a:lnSpc>
              <a:spcBef>
                <a:spcPts val="0"/>
              </a:spcBef>
              <a:spcAft>
                <a:spcPts val="0"/>
              </a:spcAft>
              <a:buNone/>
            </a:pPr>
            <a:r>
              <a:rPr lang="en" sz="1600"/>
              <a:t>+  0.55470 </a:t>
            </a:r>
            <a:r>
              <a:rPr lang="en" sz="1300"/>
              <a:t>* </a:t>
            </a:r>
            <a:r>
              <a:rPr lang="en" sz="1600" i="1"/>
              <a:t>(48) </a:t>
            </a:r>
            <a:r>
              <a:rPr lang="en" sz="1600"/>
              <a:t>        = 26.63 </a:t>
            </a:r>
            <a:endParaRPr sz="1600"/>
          </a:p>
          <a:p>
            <a:pPr marL="457200" lvl="0" indent="457200" algn="l" rtl="0">
              <a:lnSpc>
                <a:spcPct val="100000"/>
              </a:lnSpc>
              <a:spcBef>
                <a:spcPts val="0"/>
              </a:spcBef>
              <a:spcAft>
                <a:spcPts val="0"/>
              </a:spcAft>
              <a:buNone/>
            </a:pPr>
            <a:r>
              <a:rPr lang="en" sz="1600"/>
              <a:t>+  3.22367 </a:t>
            </a:r>
            <a:r>
              <a:rPr lang="en" sz="1300"/>
              <a:t>* </a:t>
            </a:r>
            <a:r>
              <a:rPr lang="en" sz="1600" i="1"/>
              <a:t>(0) 	</a:t>
            </a:r>
            <a:r>
              <a:rPr lang="en" sz="1600"/>
              <a:t> 	= 0</a:t>
            </a:r>
            <a:endParaRPr sz="1600"/>
          </a:p>
          <a:p>
            <a:pPr marL="914400" lvl="0" indent="0" algn="l" rtl="0">
              <a:lnSpc>
                <a:spcPct val="100000"/>
              </a:lnSpc>
              <a:spcBef>
                <a:spcPts val="0"/>
              </a:spcBef>
              <a:spcAft>
                <a:spcPts val="0"/>
              </a:spcAft>
              <a:buNone/>
            </a:pPr>
            <a:r>
              <a:rPr lang="en" sz="1600"/>
              <a:t>+  0.10617 </a:t>
            </a:r>
            <a:r>
              <a:rPr lang="en" sz="1300"/>
              <a:t>* </a:t>
            </a:r>
            <a:r>
              <a:rPr lang="en" sz="1600" i="1"/>
              <a:t>(70)	         </a:t>
            </a:r>
            <a:r>
              <a:rPr lang="en" sz="1600"/>
              <a:t>= 7.43</a:t>
            </a:r>
            <a:endParaRPr sz="1600"/>
          </a:p>
          <a:p>
            <a:pPr marL="457200" lvl="0" indent="457200" algn="l" rtl="0">
              <a:lnSpc>
                <a:spcPct val="100000"/>
              </a:lnSpc>
              <a:spcBef>
                <a:spcPts val="0"/>
              </a:spcBef>
              <a:spcAft>
                <a:spcPts val="0"/>
              </a:spcAft>
              <a:buNone/>
            </a:pPr>
            <a:r>
              <a:rPr lang="en" sz="1600"/>
              <a:t>+  0.50184 </a:t>
            </a:r>
            <a:r>
              <a:rPr lang="en" sz="1300"/>
              <a:t>* </a:t>
            </a:r>
            <a:r>
              <a:rPr lang="en" sz="1600" i="1"/>
              <a:t>(11)</a:t>
            </a:r>
            <a:r>
              <a:rPr lang="en" sz="1600"/>
              <a:t> 	         = 5.52</a:t>
            </a:r>
            <a:endParaRPr sz="1600"/>
          </a:p>
          <a:p>
            <a:pPr marL="457200" lvl="0" indent="457200" algn="l" rtl="0">
              <a:lnSpc>
                <a:spcPct val="100000"/>
              </a:lnSpc>
              <a:spcBef>
                <a:spcPts val="0"/>
              </a:spcBef>
              <a:spcAft>
                <a:spcPts val="0"/>
              </a:spcAft>
              <a:buNone/>
            </a:pPr>
            <a:r>
              <a:rPr lang="en" sz="1600"/>
              <a:t>+  5.69019 </a:t>
            </a:r>
            <a:r>
              <a:rPr lang="en" sz="1300"/>
              <a:t>* </a:t>
            </a:r>
            <a:r>
              <a:rPr lang="en" sz="1600" i="1"/>
              <a:t>(1)		</a:t>
            </a:r>
            <a:r>
              <a:rPr lang="en" sz="1600"/>
              <a:t>= 5.69019</a:t>
            </a:r>
            <a:endParaRPr sz="1600"/>
          </a:p>
          <a:p>
            <a:pPr marL="457200" lvl="0" indent="457200" algn="l" rtl="0">
              <a:lnSpc>
                <a:spcPct val="100000"/>
              </a:lnSpc>
              <a:spcBef>
                <a:spcPts val="0"/>
              </a:spcBef>
              <a:spcAft>
                <a:spcPts val="0"/>
              </a:spcAft>
              <a:buNone/>
            </a:pPr>
            <a:r>
              <a:rPr lang="en" sz="1600" i="1"/>
              <a:t>			      -------------</a:t>
            </a:r>
            <a:endParaRPr sz="1600" i="1"/>
          </a:p>
          <a:p>
            <a:pPr marL="457200" lvl="0" indent="0" algn="l" rtl="0">
              <a:lnSpc>
                <a:spcPct val="100000"/>
              </a:lnSpc>
              <a:spcBef>
                <a:spcPts val="0"/>
              </a:spcBef>
              <a:spcAft>
                <a:spcPts val="0"/>
              </a:spcAft>
              <a:buNone/>
            </a:pPr>
            <a:r>
              <a:rPr lang="en" sz="1600" i="1"/>
              <a:t>					= 44.81</a:t>
            </a:r>
            <a:endParaRPr sz="1600" i="1"/>
          </a:p>
          <a:p>
            <a:pPr marL="457200" lvl="0" indent="0" algn="l" rtl="0">
              <a:lnSpc>
                <a:spcPct val="100000"/>
              </a:lnSpc>
              <a:spcBef>
                <a:spcPts val="0"/>
              </a:spcBef>
              <a:spcAft>
                <a:spcPts val="0"/>
              </a:spcAft>
              <a:buNone/>
            </a:pPr>
            <a:endParaRPr sz="1600" i="1"/>
          </a:p>
          <a:p>
            <a:pPr marL="457200" lvl="0" indent="0" algn="l" rtl="0">
              <a:lnSpc>
                <a:spcPct val="100000"/>
              </a:lnSpc>
              <a:spcBef>
                <a:spcPts val="0"/>
              </a:spcBef>
              <a:spcAft>
                <a:spcPts val="0"/>
              </a:spcAft>
              <a:buNone/>
            </a:pPr>
            <a:r>
              <a:rPr lang="en" sz="1600" i="1"/>
              <a:t>		Actual: 42</a:t>
            </a:r>
            <a:endParaRPr sz="1600" i="1"/>
          </a:p>
        </p:txBody>
      </p:sp>
      <p:pic>
        <p:nvPicPr>
          <p:cNvPr id="141" name="Google Shape;141;p24"/>
          <p:cNvPicPr preferRelativeResize="0"/>
          <p:nvPr/>
        </p:nvPicPr>
        <p:blipFill>
          <a:blip r:embed="rId3">
            <a:alphaModFix/>
          </a:blip>
          <a:stretch>
            <a:fillRect/>
          </a:stretch>
        </p:blipFill>
        <p:spPr>
          <a:xfrm>
            <a:off x="6932924" y="188400"/>
            <a:ext cx="2048751" cy="1488750"/>
          </a:xfrm>
          <a:prstGeom prst="rect">
            <a:avLst/>
          </a:prstGeom>
          <a:noFill/>
          <a:ln>
            <a:noFill/>
          </a:ln>
        </p:spPr>
      </p:pic>
      <p:pic>
        <p:nvPicPr>
          <p:cNvPr id="142" name="Google Shape;142;p24"/>
          <p:cNvPicPr preferRelativeResize="0"/>
          <p:nvPr/>
        </p:nvPicPr>
        <p:blipFill>
          <a:blip r:embed="rId4">
            <a:alphaModFix/>
          </a:blip>
          <a:stretch>
            <a:fillRect/>
          </a:stretch>
        </p:blipFill>
        <p:spPr>
          <a:xfrm>
            <a:off x="3104975" y="3034250"/>
            <a:ext cx="2611674" cy="1970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Applying the model: The 2019 Detroit Pistons</a:t>
            </a:r>
            <a:endParaRPr/>
          </a:p>
        </p:txBody>
      </p:sp>
      <p:sp>
        <p:nvSpPr>
          <p:cNvPr id="148" name="Google Shape;148;p2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700"/>
              <a:t>Model Equation:</a:t>
            </a:r>
            <a:endParaRPr sz="1700"/>
          </a:p>
          <a:p>
            <a:pPr marL="0" lvl="0" indent="0" algn="l" rtl="0">
              <a:lnSpc>
                <a:spcPct val="100000"/>
              </a:lnSpc>
              <a:spcBef>
                <a:spcPts val="0"/>
              </a:spcBef>
              <a:spcAft>
                <a:spcPts val="0"/>
              </a:spcAft>
              <a:buNone/>
            </a:pPr>
            <a:endParaRPr sz="1600" i="1"/>
          </a:p>
          <a:p>
            <a:pPr marL="0" lvl="0" indent="0" algn="l" rtl="0">
              <a:lnSpc>
                <a:spcPct val="100000"/>
              </a:lnSpc>
              <a:spcBef>
                <a:spcPts val="0"/>
              </a:spcBef>
              <a:spcAft>
                <a:spcPts val="0"/>
              </a:spcAft>
              <a:buNone/>
            </a:pPr>
            <a:r>
              <a:rPr lang="en" sz="1600" i="1"/>
              <a:t>Wins</a:t>
            </a:r>
            <a:r>
              <a:rPr lang="en" sz="1600"/>
              <a:t>  =     - 0.45543  </a:t>
            </a:r>
            <a:endParaRPr sz="1600"/>
          </a:p>
          <a:p>
            <a:pPr marL="457200" lvl="0" indent="457200" algn="l" rtl="0">
              <a:lnSpc>
                <a:spcPct val="100000"/>
              </a:lnSpc>
              <a:spcBef>
                <a:spcPts val="0"/>
              </a:spcBef>
              <a:spcAft>
                <a:spcPts val="0"/>
              </a:spcAft>
              <a:buNone/>
            </a:pPr>
            <a:r>
              <a:rPr lang="en" sz="1600"/>
              <a:t>+  0.55470 </a:t>
            </a:r>
            <a:r>
              <a:rPr lang="en" sz="1300"/>
              <a:t>* </a:t>
            </a:r>
            <a:r>
              <a:rPr lang="en" sz="1600" i="1"/>
              <a:t>coachWinPct</a:t>
            </a:r>
            <a:r>
              <a:rPr lang="en" sz="1600"/>
              <a:t>  </a:t>
            </a:r>
            <a:endParaRPr sz="1600"/>
          </a:p>
          <a:p>
            <a:pPr marL="457200" lvl="0" indent="457200" algn="l" rtl="0">
              <a:lnSpc>
                <a:spcPct val="100000"/>
              </a:lnSpc>
              <a:spcBef>
                <a:spcPts val="0"/>
              </a:spcBef>
              <a:spcAft>
                <a:spcPts val="0"/>
              </a:spcAft>
              <a:buNone/>
            </a:pPr>
            <a:r>
              <a:rPr lang="en" sz="1600"/>
              <a:t>+  3.22367 </a:t>
            </a:r>
            <a:r>
              <a:rPr lang="en" sz="1300"/>
              <a:t>* </a:t>
            </a:r>
            <a:r>
              <a:rPr lang="en" sz="1600" i="1"/>
              <a:t>MVP</a:t>
            </a:r>
            <a:r>
              <a:rPr lang="en" sz="1600"/>
              <a:t>  </a:t>
            </a:r>
            <a:endParaRPr sz="1600"/>
          </a:p>
          <a:p>
            <a:pPr marL="914400" lvl="0" indent="0" algn="l" rtl="0">
              <a:lnSpc>
                <a:spcPct val="100000"/>
              </a:lnSpc>
              <a:spcBef>
                <a:spcPts val="0"/>
              </a:spcBef>
              <a:spcAft>
                <a:spcPts val="0"/>
              </a:spcAft>
              <a:buNone/>
            </a:pPr>
            <a:r>
              <a:rPr lang="en" sz="1600"/>
              <a:t>+  0.10617 </a:t>
            </a:r>
            <a:r>
              <a:rPr lang="en" sz="1300"/>
              <a:t>* </a:t>
            </a:r>
            <a:r>
              <a:rPr lang="en" sz="1600" i="1"/>
              <a:t>combinedYrs </a:t>
            </a:r>
            <a:endParaRPr sz="1600"/>
          </a:p>
          <a:p>
            <a:pPr marL="457200" lvl="0" indent="457200" algn="l" rtl="0">
              <a:lnSpc>
                <a:spcPct val="100000"/>
              </a:lnSpc>
              <a:spcBef>
                <a:spcPts val="0"/>
              </a:spcBef>
              <a:spcAft>
                <a:spcPts val="0"/>
              </a:spcAft>
              <a:buNone/>
            </a:pPr>
            <a:r>
              <a:rPr lang="en" sz="1600"/>
              <a:t>+  0.50184 </a:t>
            </a:r>
            <a:r>
              <a:rPr lang="en" sz="1300"/>
              <a:t>* </a:t>
            </a:r>
            <a:r>
              <a:rPr lang="en" sz="1600" i="1"/>
              <a:t>div</a:t>
            </a:r>
            <a:r>
              <a:rPr lang="en" sz="1600"/>
              <a:t>  </a:t>
            </a:r>
            <a:endParaRPr sz="1600"/>
          </a:p>
          <a:p>
            <a:pPr marL="457200" lvl="0" indent="457200" algn="l" rtl="0">
              <a:lnSpc>
                <a:spcPct val="100000"/>
              </a:lnSpc>
              <a:spcBef>
                <a:spcPts val="0"/>
              </a:spcBef>
              <a:spcAft>
                <a:spcPts val="0"/>
              </a:spcAft>
              <a:buNone/>
            </a:pPr>
            <a:r>
              <a:rPr lang="en" sz="1600"/>
              <a:t>+  5.69019 </a:t>
            </a:r>
            <a:r>
              <a:rPr lang="en" sz="1300"/>
              <a:t>* </a:t>
            </a:r>
            <a:r>
              <a:rPr lang="en" sz="1600" i="1"/>
              <a:t>ROTY</a:t>
            </a:r>
            <a:endParaRPr/>
          </a:p>
        </p:txBody>
      </p:sp>
      <p:sp>
        <p:nvSpPr>
          <p:cNvPr id="149" name="Google Shape;149;p2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600" i="1"/>
          </a:p>
          <a:p>
            <a:pPr marL="0" lvl="0" indent="0" algn="l" rtl="0">
              <a:lnSpc>
                <a:spcPct val="100000"/>
              </a:lnSpc>
              <a:spcBef>
                <a:spcPts val="0"/>
              </a:spcBef>
              <a:spcAft>
                <a:spcPts val="0"/>
              </a:spcAft>
              <a:buNone/>
            </a:pPr>
            <a:endParaRPr sz="1600" i="1"/>
          </a:p>
          <a:p>
            <a:pPr marL="0" lvl="0" indent="0" algn="l" rtl="0">
              <a:lnSpc>
                <a:spcPct val="100000"/>
              </a:lnSpc>
              <a:spcBef>
                <a:spcPts val="0"/>
              </a:spcBef>
              <a:spcAft>
                <a:spcPts val="0"/>
              </a:spcAft>
              <a:buNone/>
            </a:pPr>
            <a:r>
              <a:rPr lang="en" sz="1600" i="1"/>
              <a:t>Wins</a:t>
            </a:r>
            <a:r>
              <a:rPr lang="en" sz="1600"/>
              <a:t>  =     - 0.45543  </a:t>
            </a:r>
            <a:endParaRPr sz="1600"/>
          </a:p>
          <a:p>
            <a:pPr marL="457200" lvl="0" indent="457200" algn="l" rtl="0">
              <a:lnSpc>
                <a:spcPct val="100000"/>
              </a:lnSpc>
              <a:spcBef>
                <a:spcPts val="0"/>
              </a:spcBef>
              <a:spcAft>
                <a:spcPts val="0"/>
              </a:spcAft>
              <a:buNone/>
            </a:pPr>
            <a:r>
              <a:rPr lang="en" sz="1600"/>
              <a:t>+  0.55470 </a:t>
            </a:r>
            <a:r>
              <a:rPr lang="en" sz="1300"/>
              <a:t>* (</a:t>
            </a:r>
            <a:r>
              <a:rPr lang="en" sz="1600" i="1"/>
              <a:t>52.4) </a:t>
            </a:r>
            <a:r>
              <a:rPr lang="en" sz="1600"/>
              <a:t> 	= 29.07</a:t>
            </a:r>
            <a:endParaRPr sz="1600"/>
          </a:p>
          <a:p>
            <a:pPr marL="457200" lvl="0" indent="457200" algn="l" rtl="0">
              <a:lnSpc>
                <a:spcPct val="100000"/>
              </a:lnSpc>
              <a:spcBef>
                <a:spcPts val="0"/>
              </a:spcBef>
              <a:spcAft>
                <a:spcPts val="0"/>
              </a:spcAft>
              <a:buNone/>
            </a:pPr>
            <a:r>
              <a:rPr lang="en" sz="1600"/>
              <a:t>+  3.22367 </a:t>
            </a:r>
            <a:r>
              <a:rPr lang="en" sz="1300"/>
              <a:t>* </a:t>
            </a:r>
            <a:r>
              <a:rPr lang="en" sz="1600" i="1"/>
              <a:t>(0) </a:t>
            </a:r>
            <a:r>
              <a:rPr lang="en" sz="1600"/>
              <a:t> 	         = 0</a:t>
            </a:r>
            <a:endParaRPr sz="1600"/>
          </a:p>
          <a:p>
            <a:pPr marL="914400" lvl="0" indent="0" algn="l" rtl="0">
              <a:lnSpc>
                <a:spcPct val="100000"/>
              </a:lnSpc>
              <a:spcBef>
                <a:spcPts val="0"/>
              </a:spcBef>
              <a:spcAft>
                <a:spcPts val="0"/>
              </a:spcAft>
              <a:buNone/>
            </a:pPr>
            <a:r>
              <a:rPr lang="en" sz="1600"/>
              <a:t>+  0.10617 </a:t>
            </a:r>
            <a:r>
              <a:rPr lang="en" sz="1300"/>
              <a:t>* </a:t>
            </a:r>
            <a:r>
              <a:rPr lang="en" sz="1600" i="1"/>
              <a:t>(60)		= 6.37</a:t>
            </a:r>
            <a:endParaRPr sz="1600"/>
          </a:p>
          <a:p>
            <a:pPr marL="457200" lvl="0" indent="457200" algn="l" rtl="0">
              <a:lnSpc>
                <a:spcPct val="100000"/>
              </a:lnSpc>
              <a:spcBef>
                <a:spcPts val="0"/>
              </a:spcBef>
              <a:spcAft>
                <a:spcPts val="0"/>
              </a:spcAft>
              <a:buNone/>
            </a:pPr>
            <a:r>
              <a:rPr lang="en" sz="1600"/>
              <a:t>+  0.50184 </a:t>
            </a:r>
            <a:r>
              <a:rPr lang="en" sz="1300"/>
              <a:t>* </a:t>
            </a:r>
            <a:r>
              <a:rPr lang="en" sz="1600" i="1"/>
              <a:t>(11)</a:t>
            </a:r>
            <a:r>
              <a:rPr lang="en" sz="1600"/>
              <a:t>   	= 5.52</a:t>
            </a:r>
            <a:endParaRPr sz="1600"/>
          </a:p>
          <a:p>
            <a:pPr marL="457200" lvl="0" indent="457200" algn="l" rtl="0">
              <a:lnSpc>
                <a:spcPct val="100000"/>
              </a:lnSpc>
              <a:spcBef>
                <a:spcPts val="0"/>
              </a:spcBef>
              <a:spcAft>
                <a:spcPts val="0"/>
              </a:spcAft>
              <a:buNone/>
            </a:pPr>
            <a:r>
              <a:rPr lang="en" sz="1600"/>
              <a:t>+  5.69019 </a:t>
            </a:r>
            <a:r>
              <a:rPr lang="en" sz="1300"/>
              <a:t>* </a:t>
            </a:r>
            <a:r>
              <a:rPr lang="en" sz="1600" i="1"/>
              <a:t>(1)		= 5.69</a:t>
            </a:r>
            <a:endParaRPr sz="1600" i="1"/>
          </a:p>
          <a:p>
            <a:pPr marL="457200" lvl="0" indent="457200" algn="l" rtl="0">
              <a:lnSpc>
                <a:spcPct val="100000"/>
              </a:lnSpc>
              <a:spcBef>
                <a:spcPts val="0"/>
              </a:spcBef>
              <a:spcAft>
                <a:spcPts val="0"/>
              </a:spcAft>
              <a:buNone/>
            </a:pPr>
            <a:r>
              <a:rPr lang="en" sz="1600" i="1"/>
              <a:t>			    + -------------</a:t>
            </a:r>
            <a:endParaRPr sz="1600" i="1"/>
          </a:p>
          <a:p>
            <a:pPr marL="457200" lvl="0" indent="0" algn="l" rtl="0">
              <a:lnSpc>
                <a:spcPct val="100000"/>
              </a:lnSpc>
              <a:spcBef>
                <a:spcPts val="0"/>
              </a:spcBef>
              <a:spcAft>
                <a:spcPts val="0"/>
              </a:spcAft>
              <a:buNone/>
            </a:pPr>
            <a:r>
              <a:rPr lang="en" sz="1600" i="1"/>
              <a:t>					= 46.65</a:t>
            </a:r>
            <a:endParaRPr sz="1600" i="1"/>
          </a:p>
          <a:p>
            <a:pPr marL="457200" lvl="0" indent="0" algn="l" rtl="0">
              <a:lnSpc>
                <a:spcPct val="100000"/>
              </a:lnSpc>
              <a:spcBef>
                <a:spcPts val="0"/>
              </a:spcBef>
              <a:spcAft>
                <a:spcPts val="0"/>
              </a:spcAft>
              <a:buNone/>
            </a:pPr>
            <a:endParaRPr sz="1600" i="1"/>
          </a:p>
          <a:p>
            <a:pPr marL="457200" lvl="0" indent="0" algn="l" rtl="0">
              <a:lnSpc>
                <a:spcPct val="100000"/>
              </a:lnSpc>
              <a:spcBef>
                <a:spcPts val="0"/>
              </a:spcBef>
              <a:spcAft>
                <a:spcPts val="0"/>
              </a:spcAft>
              <a:buNone/>
            </a:pPr>
            <a:r>
              <a:rPr lang="en" sz="1600" i="1"/>
              <a:t>		Actual: 41</a:t>
            </a:r>
            <a:endParaRPr sz="1600" i="1"/>
          </a:p>
        </p:txBody>
      </p:sp>
      <p:pic>
        <p:nvPicPr>
          <p:cNvPr id="150" name="Google Shape;150;p25"/>
          <p:cNvPicPr preferRelativeResize="0"/>
          <p:nvPr/>
        </p:nvPicPr>
        <p:blipFill>
          <a:blip r:embed="rId3">
            <a:alphaModFix/>
          </a:blip>
          <a:stretch>
            <a:fillRect/>
          </a:stretch>
        </p:blipFill>
        <p:spPr>
          <a:xfrm>
            <a:off x="3613550" y="2344425"/>
            <a:ext cx="1916900" cy="2393750"/>
          </a:xfrm>
          <a:prstGeom prst="rect">
            <a:avLst/>
          </a:prstGeom>
          <a:noFill/>
          <a:ln>
            <a:noFill/>
          </a:ln>
        </p:spPr>
      </p:pic>
      <p:pic>
        <p:nvPicPr>
          <p:cNvPr id="151" name="Google Shape;151;p25"/>
          <p:cNvPicPr preferRelativeResize="0"/>
          <p:nvPr/>
        </p:nvPicPr>
        <p:blipFill>
          <a:blip r:embed="rId4">
            <a:alphaModFix/>
          </a:blip>
          <a:stretch>
            <a:fillRect/>
          </a:stretch>
        </p:blipFill>
        <p:spPr>
          <a:xfrm>
            <a:off x="6935225" y="317747"/>
            <a:ext cx="1727910" cy="1439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Applying the model: The 2019 Golden State Warriors</a:t>
            </a:r>
            <a:endParaRPr/>
          </a:p>
        </p:txBody>
      </p:sp>
      <p:sp>
        <p:nvSpPr>
          <p:cNvPr id="157" name="Google Shape;157;p2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700"/>
              <a:t>Model Equation:</a:t>
            </a:r>
            <a:endParaRPr sz="1700"/>
          </a:p>
          <a:p>
            <a:pPr marL="0" lvl="0" indent="0" algn="l" rtl="0">
              <a:lnSpc>
                <a:spcPct val="100000"/>
              </a:lnSpc>
              <a:spcBef>
                <a:spcPts val="0"/>
              </a:spcBef>
              <a:spcAft>
                <a:spcPts val="0"/>
              </a:spcAft>
              <a:buNone/>
            </a:pPr>
            <a:endParaRPr sz="1600" i="1"/>
          </a:p>
          <a:p>
            <a:pPr marL="0" lvl="0" indent="0" algn="l" rtl="0">
              <a:lnSpc>
                <a:spcPct val="100000"/>
              </a:lnSpc>
              <a:spcBef>
                <a:spcPts val="0"/>
              </a:spcBef>
              <a:spcAft>
                <a:spcPts val="0"/>
              </a:spcAft>
              <a:buNone/>
            </a:pPr>
            <a:r>
              <a:rPr lang="en" sz="1600" i="1"/>
              <a:t>Wins</a:t>
            </a:r>
            <a:r>
              <a:rPr lang="en" sz="1600"/>
              <a:t>  =     - 0.45543  </a:t>
            </a:r>
            <a:endParaRPr sz="1600"/>
          </a:p>
          <a:p>
            <a:pPr marL="457200" lvl="0" indent="457200" algn="l" rtl="0">
              <a:lnSpc>
                <a:spcPct val="100000"/>
              </a:lnSpc>
              <a:spcBef>
                <a:spcPts val="0"/>
              </a:spcBef>
              <a:spcAft>
                <a:spcPts val="0"/>
              </a:spcAft>
              <a:buNone/>
            </a:pPr>
            <a:r>
              <a:rPr lang="en" sz="1600"/>
              <a:t>+  0.55470 </a:t>
            </a:r>
            <a:r>
              <a:rPr lang="en" sz="1300"/>
              <a:t>* </a:t>
            </a:r>
            <a:r>
              <a:rPr lang="en" sz="1600" i="1"/>
              <a:t>coachWinPct</a:t>
            </a:r>
            <a:r>
              <a:rPr lang="en" sz="1600"/>
              <a:t>  </a:t>
            </a:r>
            <a:endParaRPr sz="1600"/>
          </a:p>
          <a:p>
            <a:pPr marL="457200" lvl="0" indent="457200" algn="l" rtl="0">
              <a:lnSpc>
                <a:spcPct val="100000"/>
              </a:lnSpc>
              <a:spcBef>
                <a:spcPts val="0"/>
              </a:spcBef>
              <a:spcAft>
                <a:spcPts val="0"/>
              </a:spcAft>
              <a:buNone/>
            </a:pPr>
            <a:r>
              <a:rPr lang="en" sz="1600"/>
              <a:t>+  3.22367 </a:t>
            </a:r>
            <a:r>
              <a:rPr lang="en" sz="1300"/>
              <a:t>* </a:t>
            </a:r>
            <a:r>
              <a:rPr lang="en" sz="1600" i="1"/>
              <a:t>MVP</a:t>
            </a:r>
            <a:r>
              <a:rPr lang="en" sz="1600"/>
              <a:t>  </a:t>
            </a:r>
            <a:endParaRPr sz="1600"/>
          </a:p>
          <a:p>
            <a:pPr marL="914400" lvl="0" indent="0" algn="l" rtl="0">
              <a:lnSpc>
                <a:spcPct val="100000"/>
              </a:lnSpc>
              <a:spcBef>
                <a:spcPts val="0"/>
              </a:spcBef>
              <a:spcAft>
                <a:spcPts val="0"/>
              </a:spcAft>
              <a:buNone/>
            </a:pPr>
            <a:r>
              <a:rPr lang="en" sz="1600"/>
              <a:t>+  0.10617 </a:t>
            </a:r>
            <a:r>
              <a:rPr lang="en" sz="1300"/>
              <a:t>* </a:t>
            </a:r>
            <a:r>
              <a:rPr lang="en" sz="1600" i="1"/>
              <a:t>combinedYrs </a:t>
            </a:r>
            <a:endParaRPr sz="1600"/>
          </a:p>
          <a:p>
            <a:pPr marL="457200" lvl="0" indent="457200" algn="l" rtl="0">
              <a:lnSpc>
                <a:spcPct val="100000"/>
              </a:lnSpc>
              <a:spcBef>
                <a:spcPts val="0"/>
              </a:spcBef>
              <a:spcAft>
                <a:spcPts val="0"/>
              </a:spcAft>
              <a:buNone/>
            </a:pPr>
            <a:r>
              <a:rPr lang="en" sz="1600"/>
              <a:t>+  0.50184 </a:t>
            </a:r>
            <a:r>
              <a:rPr lang="en" sz="1300"/>
              <a:t>* </a:t>
            </a:r>
            <a:r>
              <a:rPr lang="en" sz="1600" i="1"/>
              <a:t>div</a:t>
            </a:r>
            <a:r>
              <a:rPr lang="en" sz="1600"/>
              <a:t>  </a:t>
            </a:r>
            <a:endParaRPr sz="1600"/>
          </a:p>
          <a:p>
            <a:pPr marL="457200" lvl="0" indent="457200" algn="l" rtl="0">
              <a:lnSpc>
                <a:spcPct val="100000"/>
              </a:lnSpc>
              <a:spcBef>
                <a:spcPts val="0"/>
              </a:spcBef>
              <a:spcAft>
                <a:spcPts val="0"/>
              </a:spcAft>
              <a:buNone/>
            </a:pPr>
            <a:r>
              <a:rPr lang="en" sz="1600"/>
              <a:t>+  5.69019 </a:t>
            </a:r>
            <a:r>
              <a:rPr lang="en" sz="1300"/>
              <a:t>* </a:t>
            </a:r>
            <a:r>
              <a:rPr lang="en" sz="1600" i="1"/>
              <a:t>ROTY</a:t>
            </a:r>
            <a:endParaRPr/>
          </a:p>
        </p:txBody>
      </p:sp>
      <p:sp>
        <p:nvSpPr>
          <p:cNvPr id="158" name="Google Shape;158;p2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600" i="1"/>
          </a:p>
          <a:p>
            <a:pPr marL="0" lvl="0" indent="0" algn="l" rtl="0">
              <a:lnSpc>
                <a:spcPct val="100000"/>
              </a:lnSpc>
              <a:spcBef>
                <a:spcPts val="0"/>
              </a:spcBef>
              <a:spcAft>
                <a:spcPts val="0"/>
              </a:spcAft>
              <a:buNone/>
            </a:pPr>
            <a:endParaRPr sz="1600" i="1"/>
          </a:p>
          <a:p>
            <a:pPr marL="0" lvl="0" indent="0" algn="l" rtl="0">
              <a:lnSpc>
                <a:spcPct val="100000"/>
              </a:lnSpc>
              <a:spcBef>
                <a:spcPts val="0"/>
              </a:spcBef>
              <a:spcAft>
                <a:spcPts val="0"/>
              </a:spcAft>
              <a:buNone/>
            </a:pPr>
            <a:r>
              <a:rPr lang="en" sz="1600" i="1"/>
              <a:t>Wins</a:t>
            </a:r>
            <a:r>
              <a:rPr lang="en" sz="1600"/>
              <a:t>  =     - 0.45543  </a:t>
            </a:r>
            <a:endParaRPr sz="1600"/>
          </a:p>
          <a:p>
            <a:pPr marL="457200" lvl="0" indent="457200" algn="l" rtl="0">
              <a:lnSpc>
                <a:spcPct val="100000"/>
              </a:lnSpc>
              <a:spcBef>
                <a:spcPts val="0"/>
              </a:spcBef>
              <a:spcAft>
                <a:spcPts val="0"/>
              </a:spcAft>
              <a:buNone/>
            </a:pPr>
            <a:r>
              <a:rPr lang="en" sz="1600"/>
              <a:t>+  0.55470 </a:t>
            </a:r>
            <a:r>
              <a:rPr lang="en" sz="1300"/>
              <a:t>* (</a:t>
            </a:r>
            <a:r>
              <a:rPr lang="en" sz="1600" i="1"/>
              <a:t>70.9) </a:t>
            </a:r>
            <a:r>
              <a:rPr lang="en" sz="1600"/>
              <a:t> 	= 39.33</a:t>
            </a:r>
            <a:endParaRPr sz="1600"/>
          </a:p>
          <a:p>
            <a:pPr marL="457200" lvl="0" indent="457200" algn="l" rtl="0">
              <a:lnSpc>
                <a:spcPct val="100000"/>
              </a:lnSpc>
              <a:spcBef>
                <a:spcPts val="0"/>
              </a:spcBef>
              <a:spcAft>
                <a:spcPts val="0"/>
              </a:spcAft>
              <a:buNone/>
            </a:pPr>
            <a:r>
              <a:rPr lang="en" sz="1600"/>
              <a:t>+  3.22367 </a:t>
            </a:r>
            <a:r>
              <a:rPr lang="en" sz="1300"/>
              <a:t>* </a:t>
            </a:r>
            <a:r>
              <a:rPr lang="en" sz="1600" i="1"/>
              <a:t>(1) 	</a:t>
            </a:r>
            <a:r>
              <a:rPr lang="en" sz="1600"/>
              <a:t> 	= 3.22</a:t>
            </a:r>
            <a:endParaRPr sz="1600"/>
          </a:p>
          <a:p>
            <a:pPr marL="914400" lvl="0" indent="0" algn="l" rtl="0">
              <a:lnSpc>
                <a:spcPct val="100000"/>
              </a:lnSpc>
              <a:spcBef>
                <a:spcPts val="0"/>
              </a:spcBef>
              <a:spcAft>
                <a:spcPts val="0"/>
              </a:spcAft>
              <a:buNone/>
            </a:pPr>
            <a:r>
              <a:rPr lang="en" sz="1600"/>
              <a:t>+  0.10617 </a:t>
            </a:r>
            <a:r>
              <a:rPr lang="en" sz="1300"/>
              <a:t>* </a:t>
            </a:r>
            <a:r>
              <a:rPr lang="en" sz="1600" i="1"/>
              <a:t>(39)		= 4.14</a:t>
            </a:r>
            <a:endParaRPr sz="1600"/>
          </a:p>
          <a:p>
            <a:pPr marL="457200" lvl="0" indent="457200" algn="l" rtl="0">
              <a:lnSpc>
                <a:spcPct val="100000"/>
              </a:lnSpc>
              <a:spcBef>
                <a:spcPts val="0"/>
              </a:spcBef>
              <a:spcAft>
                <a:spcPts val="0"/>
              </a:spcAft>
              <a:buNone/>
            </a:pPr>
            <a:r>
              <a:rPr lang="en" sz="1600"/>
              <a:t>+  0.50184 </a:t>
            </a:r>
            <a:r>
              <a:rPr lang="en" sz="1300"/>
              <a:t>* </a:t>
            </a:r>
            <a:r>
              <a:rPr lang="en" sz="1600" i="1"/>
              <a:t>(12)</a:t>
            </a:r>
            <a:r>
              <a:rPr lang="en" sz="1600"/>
              <a:t> 	= 6.02</a:t>
            </a:r>
            <a:endParaRPr sz="1600"/>
          </a:p>
          <a:p>
            <a:pPr marL="457200" lvl="0" indent="457200" algn="l" rtl="0">
              <a:lnSpc>
                <a:spcPct val="100000"/>
              </a:lnSpc>
              <a:spcBef>
                <a:spcPts val="0"/>
              </a:spcBef>
              <a:spcAft>
                <a:spcPts val="0"/>
              </a:spcAft>
              <a:buNone/>
            </a:pPr>
            <a:r>
              <a:rPr lang="en" sz="1600"/>
              <a:t>+  5.69019 </a:t>
            </a:r>
            <a:r>
              <a:rPr lang="en" sz="1300"/>
              <a:t>* </a:t>
            </a:r>
            <a:r>
              <a:rPr lang="en" sz="1600" i="1"/>
              <a:t>(1)		= 5.69</a:t>
            </a:r>
            <a:endParaRPr sz="1600" i="1"/>
          </a:p>
          <a:p>
            <a:pPr marL="457200" lvl="0" indent="457200" algn="l" rtl="0">
              <a:lnSpc>
                <a:spcPct val="100000"/>
              </a:lnSpc>
              <a:spcBef>
                <a:spcPts val="0"/>
              </a:spcBef>
              <a:spcAft>
                <a:spcPts val="0"/>
              </a:spcAft>
              <a:buNone/>
            </a:pPr>
            <a:r>
              <a:rPr lang="en" sz="1600" i="1"/>
              <a:t>			      -------------</a:t>
            </a:r>
            <a:endParaRPr sz="1600" i="1"/>
          </a:p>
          <a:p>
            <a:pPr marL="457200" lvl="0" indent="0" algn="l" rtl="0">
              <a:lnSpc>
                <a:spcPct val="100000"/>
              </a:lnSpc>
              <a:spcBef>
                <a:spcPts val="0"/>
              </a:spcBef>
              <a:spcAft>
                <a:spcPts val="0"/>
              </a:spcAft>
              <a:buNone/>
            </a:pPr>
            <a:r>
              <a:rPr lang="en" sz="1600" i="1"/>
              <a:t>					= 58.4</a:t>
            </a:r>
            <a:endParaRPr sz="1600" i="1"/>
          </a:p>
          <a:p>
            <a:pPr marL="457200" lvl="0" indent="0" algn="l" rtl="0">
              <a:lnSpc>
                <a:spcPct val="100000"/>
              </a:lnSpc>
              <a:spcBef>
                <a:spcPts val="0"/>
              </a:spcBef>
              <a:spcAft>
                <a:spcPts val="0"/>
              </a:spcAft>
              <a:buNone/>
            </a:pPr>
            <a:endParaRPr sz="1600" i="1"/>
          </a:p>
          <a:p>
            <a:pPr marL="457200" lvl="0" indent="0" algn="l" rtl="0">
              <a:lnSpc>
                <a:spcPct val="100000"/>
              </a:lnSpc>
              <a:spcBef>
                <a:spcPts val="0"/>
              </a:spcBef>
              <a:spcAft>
                <a:spcPts val="0"/>
              </a:spcAft>
              <a:buNone/>
            </a:pPr>
            <a:r>
              <a:rPr lang="en" sz="1600" i="1"/>
              <a:t>		Actual: 57</a:t>
            </a:r>
            <a:endParaRPr sz="1600" i="1"/>
          </a:p>
        </p:txBody>
      </p:sp>
      <p:pic>
        <p:nvPicPr>
          <p:cNvPr id="159" name="Google Shape;159;p26"/>
          <p:cNvPicPr preferRelativeResize="0"/>
          <p:nvPr/>
        </p:nvPicPr>
        <p:blipFill>
          <a:blip r:embed="rId3">
            <a:alphaModFix/>
          </a:blip>
          <a:stretch>
            <a:fillRect/>
          </a:stretch>
        </p:blipFill>
        <p:spPr>
          <a:xfrm>
            <a:off x="311700" y="3337050"/>
            <a:ext cx="2857500" cy="1600200"/>
          </a:xfrm>
          <a:prstGeom prst="rect">
            <a:avLst/>
          </a:prstGeom>
          <a:noFill/>
          <a:ln>
            <a:noFill/>
          </a:ln>
        </p:spPr>
      </p:pic>
      <p:pic>
        <p:nvPicPr>
          <p:cNvPr id="160" name="Google Shape;160;p26"/>
          <p:cNvPicPr preferRelativeResize="0"/>
          <p:nvPr/>
        </p:nvPicPr>
        <p:blipFill>
          <a:blip r:embed="rId4">
            <a:alphaModFix/>
          </a:blip>
          <a:stretch>
            <a:fillRect/>
          </a:stretch>
        </p:blipFill>
        <p:spPr>
          <a:xfrm>
            <a:off x="3838075" y="2332299"/>
            <a:ext cx="1710775" cy="2071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27"/>
          <p:cNvPicPr preferRelativeResize="0"/>
          <p:nvPr/>
        </p:nvPicPr>
        <p:blipFill>
          <a:blip r:embed="rId3">
            <a:alphaModFix/>
          </a:blip>
          <a:stretch>
            <a:fillRect/>
          </a:stretch>
        </p:blipFill>
        <p:spPr>
          <a:xfrm>
            <a:off x="1199213" y="0"/>
            <a:ext cx="6745575"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171" name="Google Shape;171;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Annual revenue: </a:t>
            </a:r>
            <a:r>
              <a:rPr lang="en" sz="1400" u="sng">
                <a:solidFill>
                  <a:schemeClr val="accent5"/>
                </a:solidFill>
                <a:hlinkClick r:id="rId3">
                  <a:extLst>
                    <a:ext uri="{A12FA001-AC4F-418D-AE19-62706E023703}">
                      <ahyp:hlinkClr xmlns:ahyp="http://schemas.microsoft.com/office/drawing/2018/hyperlinkcolor" val="tx"/>
                    </a:ext>
                  </a:extLst>
                </a:hlinkClick>
              </a:rPr>
              <a:t>https://www.statista.com/topics/967/national-basketball-association/</a:t>
            </a:r>
            <a:r>
              <a:rPr lang="en" sz="1400"/>
              <a:t> </a:t>
            </a:r>
            <a:endParaRPr sz="1400"/>
          </a:p>
          <a:p>
            <a:pPr marL="0" lvl="0" indent="0" algn="l" rtl="0">
              <a:spcBef>
                <a:spcPts val="1600"/>
              </a:spcBef>
              <a:spcAft>
                <a:spcPts val="0"/>
              </a:spcAft>
              <a:buNone/>
            </a:pPr>
            <a:r>
              <a:rPr lang="en" sz="1400"/>
              <a:t>NBA Cares: </a:t>
            </a:r>
            <a:r>
              <a:rPr lang="en" sz="1400" u="sng">
                <a:solidFill>
                  <a:schemeClr val="accent5"/>
                </a:solidFill>
                <a:hlinkClick r:id="rId4">
                  <a:extLst>
                    <a:ext uri="{A12FA001-AC4F-418D-AE19-62706E023703}">
                      <ahyp:hlinkClr xmlns:ahyp="http://schemas.microsoft.com/office/drawing/2018/hyperlinkcolor" val="tx"/>
                    </a:ext>
                  </a:extLst>
                </a:hlinkClick>
              </a:rPr>
              <a:t>https://careers.nba.com/community-involvement/</a:t>
            </a:r>
            <a:r>
              <a:rPr lang="en" sz="1400"/>
              <a:t> &amp; </a:t>
            </a:r>
            <a:r>
              <a:rPr lang="en" sz="1400" u="sng">
                <a:solidFill>
                  <a:schemeClr val="hlink"/>
                </a:solidFill>
                <a:hlinkClick r:id="rId5"/>
              </a:rPr>
              <a:t>https://cares.nba.com/mission/</a:t>
            </a:r>
            <a:r>
              <a:rPr lang="en" sz="1400"/>
              <a:t> </a:t>
            </a:r>
            <a:endParaRPr sz="1400"/>
          </a:p>
          <a:p>
            <a:pPr marL="0" lvl="0" indent="0" algn="l" rtl="0">
              <a:spcBef>
                <a:spcPts val="1600"/>
              </a:spcBef>
              <a:spcAft>
                <a:spcPts val="0"/>
              </a:spcAft>
              <a:buNone/>
            </a:pPr>
            <a:r>
              <a:rPr lang="en" sz="1400"/>
              <a:t>Employee stats: </a:t>
            </a:r>
            <a:r>
              <a:rPr lang="en" sz="1400" u="sng">
                <a:solidFill>
                  <a:schemeClr val="hlink"/>
                </a:solidFill>
                <a:hlinkClick r:id="rId6"/>
              </a:rPr>
              <a:t>https://www.owler.com/company/nba</a:t>
            </a:r>
            <a:r>
              <a:rPr lang="en" sz="1400"/>
              <a:t> </a:t>
            </a:r>
            <a:endParaRPr sz="1400"/>
          </a:p>
          <a:p>
            <a:pPr marL="0" lvl="0" indent="0" algn="l" rtl="0">
              <a:spcBef>
                <a:spcPts val="1600"/>
              </a:spcBef>
              <a:spcAft>
                <a:spcPts val="0"/>
              </a:spcAft>
              <a:buNone/>
            </a:pPr>
            <a:r>
              <a:rPr lang="en" sz="1400"/>
              <a:t>Variables: </a:t>
            </a:r>
            <a:r>
              <a:rPr lang="en" sz="1400" u="sng">
                <a:solidFill>
                  <a:schemeClr val="hlink"/>
                </a:solidFill>
                <a:hlinkClick r:id="rId7"/>
              </a:rPr>
              <a:t>https://www.basketball-reference.com</a:t>
            </a:r>
            <a:r>
              <a:rPr lang="en" sz="1400"/>
              <a:t> </a:t>
            </a:r>
            <a:endParaRPr sz="1400"/>
          </a:p>
          <a:p>
            <a:pPr marL="0" lvl="0" indent="0" algn="l" rtl="0">
              <a:spcBef>
                <a:spcPts val="1600"/>
              </a:spcBef>
              <a:spcAft>
                <a:spcPts val="0"/>
              </a:spcAft>
              <a:buNone/>
            </a:pPr>
            <a:endParaRPr sz="1400"/>
          </a:p>
          <a:p>
            <a:pPr marL="0" lvl="0" indent="0" algn="l" rtl="0">
              <a:spcBef>
                <a:spcPts val="1600"/>
              </a:spcBef>
              <a:spcAft>
                <a:spcPts val="1600"/>
              </a:spcAft>
              <a:buNone/>
            </a:pP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omic Sans MS"/>
                <a:ea typeface="Comic Sans MS"/>
                <a:cs typeface="Comic Sans MS"/>
                <a:sym typeface="Comic Sans MS"/>
              </a:rPr>
              <a:t>wHat iS thE nBA??</a:t>
            </a:r>
            <a:endParaRPr>
              <a:latin typeface="Comic Sans MS"/>
              <a:ea typeface="Comic Sans MS"/>
              <a:cs typeface="Comic Sans MS"/>
              <a:sym typeface="Comic Sans MS"/>
            </a:endParaRPr>
          </a:p>
        </p:txBody>
      </p:sp>
      <p:sp>
        <p:nvSpPr>
          <p:cNvPr id="67" name="Google Shape;67;p14"/>
          <p:cNvSpPr txBox="1">
            <a:spLocks noGrp="1"/>
          </p:cNvSpPr>
          <p:nvPr>
            <p:ph type="body" idx="1"/>
          </p:nvPr>
        </p:nvSpPr>
        <p:spPr>
          <a:xfrm>
            <a:off x="7043750" y="1152475"/>
            <a:ext cx="1788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-30 teams</a:t>
            </a:r>
            <a:endParaRPr/>
          </a:p>
          <a:p>
            <a:pPr marL="0" lvl="0" indent="0" algn="l" rtl="0">
              <a:spcBef>
                <a:spcPts val="1600"/>
              </a:spcBef>
              <a:spcAft>
                <a:spcPts val="1600"/>
              </a:spcAft>
              <a:buNone/>
            </a:pPr>
            <a:r>
              <a:rPr lang="en"/>
              <a:t>-82 games</a:t>
            </a:r>
            <a:endParaRPr/>
          </a:p>
        </p:txBody>
      </p:sp>
      <p:pic>
        <p:nvPicPr>
          <p:cNvPr id="68" name="Google Shape;68;p14"/>
          <p:cNvPicPr preferRelativeResize="0"/>
          <p:nvPr/>
        </p:nvPicPr>
        <p:blipFill>
          <a:blip r:embed="rId3">
            <a:alphaModFix/>
          </a:blip>
          <a:stretch>
            <a:fillRect/>
          </a:stretch>
        </p:blipFill>
        <p:spPr>
          <a:xfrm>
            <a:off x="225975" y="1152475"/>
            <a:ext cx="6679400" cy="37973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study the NBA?</a:t>
            </a:r>
            <a:endParaRPr/>
          </a:p>
        </p:txBody>
      </p:sp>
      <p:sp>
        <p:nvSpPr>
          <p:cNvPr id="74" name="Google Shape;74;p15"/>
          <p:cNvSpPr txBox="1">
            <a:spLocks noGrp="1"/>
          </p:cNvSpPr>
          <p:nvPr>
            <p:ph type="body" idx="1"/>
          </p:nvPr>
        </p:nvSpPr>
        <p:spPr>
          <a:xfrm>
            <a:off x="138325" y="1152475"/>
            <a:ext cx="8748300" cy="3066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Over $8 billion in revenue each season</a:t>
            </a:r>
            <a:endParaRPr/>
          </a:p>
          <a:p>
            <a:pPr marL="914400" lvl="1" indent="-317500" algn="l" rtl="0">
              <a:spcBef>
                <a:spcPts val="0"/>
              </a:spcBef>
              <a:spcAft>
                <a:spcPts val="0"/>
              </a:spcAft>
              <a:buSzPts val="1400"/>
              <a:buChar char="○"/>
            </a:pPr>
            <a:r>
              <a:rPr lang="en"/>
              <a:t>Average of $292 million per franchise</a:t>
            </a:r>
            <a:endParaRPr/>
          </a:p>
          <a:p>
            <a:pPr marL="457200" lvl="0" indent="-342900" algn="l" rtl="0">
              <a:spcBef>
                <a:spcPts val="0"/>
              </a:spcBef>
              <a:spcAft>
                <a:spcPts val="0"/>
              </a:spcAft>
              <a:buSzPts val="1800"/>
              <a:buChar char="●"/>
            </a:pPr>
            <a:r>
              <a:rPr lang="en"/>
              <a:t>Employs over 3,200 individuals</a:t>
            </a:r>
            <a:endParaRPr/>
          </a:p>
          <a:p>
            <a:pPr marL="457200" lvl="0" indent="-342900" algn="l" rtl="0">
              <a:spcBef>
                <a:spcPts val="0"/>
              </a:spcBef>
              <a:spcAft>
                <a:spcPts val="0"/>
              </a:spcAft>
              <a:buSzPts val="1800"/>
              <a:buChar char="●"/>
            </a:pPr>
            <a:r>
              <a:rPr lang="en"/>
              <a:t>Pioneered the way professional sports responded to the COVID-19 pandemic</a:t>
            </a:r>
            <a:endParaRPr/>
          </a:p>
          <a:p>
            <a:pPr marL="914400" lvl="1" indent="-317500" algn="l" rtl="0">
              <a:spcBef>
                <a:spcPts val="0"/>
              </a:spcBef>
              <a:spcAft>
                <a:spcPts val="0"/>
              </a:spcAft>
              <a:buSzPts val="1400"/>
              <a:buChar char="○"/>
            </a:pPr>
            <a:r>
              <a:rPr lang="en"/>
              <a:t>NBA “bubble” in Orlando, FL</a:t>
            </a:r>
            <a:endParaRPr/>
          </a:p>
          <a:p>
            <a:pPr marL="914400" lvl="1" indent="-317500" algn="l" rtl="0">
              <a:spcBef>
                <a:spcPts val="0"/>
              </a:spcBef>
              <a:spcAft>
                <a:spcPts val="0"/>
              </a:spcAft>
              <a:buSzPts val="1400"/>
              <a:buChar char="○"/>
            </a:pPr>
            <a:r>
              <a:rPr lang="en"/>
              <a:t>Isolation zone for 22 teams and coaches as well as barbers, full time chefs, and doctors</a:t>
            </a:r>
            <a:endParaRPr/>
          </a:p>
          <a:p>
            <a:pPr marL="914400" lvl="1" indent="-317500" algn="l" rtl="0">
              <a:spcBef>
                <a:spcPts val="0"/>
              </a:spcBef>
              <a:spcAft>
                <a:spcPts val="0"/>
              </a:spcAft>
              <a:buSzPts val="1400"/>
              <a:buChar char="○"/>
            </a:pPr>
            <a:r>
              <a:rPr lang="en"/>
              <a:t>Players tested for COVID-19 every 2-3 days</a:t>
            </a:r>
            <a:endParaRPr/>
          </a:p>
          <a:p>
            <a:pPr marL="914400" lvl="1" indent="-317500" algn="l" rtl="0">
              <a:spcBef>
                <a:spcPts val="0"/>
              </a:spcBef>
              <a:spcAft>
                <a:spcPts val="0"/>
              </a:spcAft>
              <a:buSzPts val="1400"/>
              <a:buChar char="○"/>
            </a:pPr>
            <a:r>
              <a:rPr lang="en"/>
              <a:t>0 positive COVID cases</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75" name="Google Shape;75;p15"/>
          <p:cNvPicPr preferRelativeResize="0"/>
          <p:nvPr/>
        </p:nvPicPr>
        <p:blipFill>
          <a:blip r:embed="rId3">
            <a:alphaModFix/>
          </a:blip>
          <a:stretch>
            <a:fillRect/>
          </a:stretch>
        </p:blipFill>
        <p:spPr>
          <a:xfrm>
            <a:off x="5748600" y="3072800"/>
            <a:ext cx="2788975" cy="1855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study the NBA? - continued</a:t>
            </a:r>
            <a:endParaRPr/>
          </a:p>
        </p:txBody>
      </p:sp>
      <p:sp>
        <p:nvSpPr>
          <p:cNvPr id="81" name="Google Shape;81;p16"/>
          <p:cNvSpPr txBox="1">
            <a:spLocks noGrp="1"/>
          </p:cNvSpPr>
          <p:nvPr>
            <p:ph type="body" idx="1"/>
          </p:nvPr>
        </p:nvSpPr>
        <p:spPr>
          <a:xfrm>
            <a:off x="311700" y="1152475"/>
            <a:ext cx="8520600" cy="2582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Vital community outreach programs at a global scale</a:t>
            </a:r>
            <a:endParaRPr/>
          </a:p>
          <a:p>
            <a:pPr marL="914400" lvl="1" indent="-317500" algn="l" rtl="0">
              <a:spcBef>
                <a:spcPts val="0"/>
              </a:spcBef>
              <a:spcAft>
                <a:spcPts val="0"/>
              </a:spcAft>
              <a:buSzPts val="1400"/>
              <a:buChar char="○"/>
            </a:pPr>
            <a:r>
              <a:rPr lang="en"/>
              <a:t>NBA Cares programs support local youth and families </a:t>
            </a:r>
            <a:endParaRPr/>
          </a:p>
          <a:p>
            <a:pPr marL="914400" lvl="1" indent="-317500" algn="l" rtl="0">
              <a:spcBef>
                <a:spcPts val="0"/>
              </a:spcBef>
              <a:spcAft>
                <a:spcPts val="0"/>
              </a:spcAft>
              <a:buSzPts val="1400"/>
              <a:buChar char="○"/>
            </a:pPr>
            <a:r>
              <a:rPr lang="en"/>
              <a:t>Youth basketball programs, community service, working with other programs to support education, youth and family development, and health-related causes</a:t>
            </a:r>
            <a:endParaRPr/>
          </a:p>
          <a:p>
            <a:pPr marL="914400" lvl="1" indent="-317500" algn="l" rtl="0">
              <a:spcBef>
                <a:spcPts val="0"/>
              </a:spcBef>
              <a:spcAft>
                <a:spcPts val="0"/>
              </a:spcAft>
              <a:buSzPts val="1400"/>
              <a:buChar char="○"/>
            </a:pPr>
            <a:r>
              <a:rPr lang="en"/>
              <a:t>Partner programs include Special Olympics, YMCA, and Make-A-Wish Foundation</a:t>
            </a:r>
            <a:endParaRPr/>
          </a:p>
          <a:p>
            <a:pPr marL="0" lvl="0" indent="0" algn="l" rtl="0">
              <a:spcBef>
                <a:spcPts val="1600"/>
              </a:spcBef>
              <a:spcAft>
                <a:spcPts val="0"/>
              </a:spcAft>
              <a:buNone/>
            </a:pPr>
            <a:endParaRPr sz="300"/>
          </a:p>
          <a:p>
            <a:pPr marL="0" lvl="0" indent="0" algn="l" rtl="0">
              <a:spcBef>
                <a:spcPts val="1600"/>
              </a:spcBef>
              <a:spcAft>
                <a:spcPts val="1600"/>
              </a:spcAft>
              <a:buNone/>
            </a:pPr>
            <a:r>
              <a:rPr lang="en" sz="1600"/>
              <a:t>   As of November 2020:</a:t>
            </a:r>
            <a:endParaRPr sz="1600"/>
          </a:p>
        </p:txBody>
      </p:sp>
      <p:pic>
        <p:nvPicPr>
          <p:cNvPr id="82" name="Google Shape;82;p16"/>
          <p:cNvPicPr preferRelativeResize="0"/>
          <p:nvPr/>
        </p:nvPicPr>
        <p:blipFill>
          <a:blip r:embed="rId3">
            <a:alphaModFix/>
          </a:blip>
          <a:stretch>
            <a:fillRect/>
          </a:stretch>
        </p:blipFill>
        <p:spPr>
          <a:xfrm>
            <a:off x="551475" y="3302225"/>
            <a:ext cx="7903900" cy="1111500"/>
          </a:xfrm>
          <a:prstGeom prst="rect">
            <a:avLst/>
          </a:prstGeom>
          <a:noFill/>
          <a:ln>
            <a:noFill/>
          </a:ln>
        </p:spPr>
      </p:pic>
      <p:pic>
        <p:nvPicPr>
          <p:cNvPr id="83" name="Google Shape;83;p16"/>
          <p:cNvPicPr preferRelativeResize="0"/>
          <p:nvPr/>
        </p:nvPicPr>
        <p:blipFill>
          <a:blip r:embed="rId4">
            <a:alphaModFix/>
          </a:blip>
          <a:stretch>
            <a:fillRect/>
          </a:stretch>
        </p:blipFill>
        <p:spPr>
          <a:xfrm>
            <a:off x="6590575" y="341025"/>
            <a:ext cx="2155299" cy="1189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Potential Model Uses</a:t>
            </a:r>
            <a:endParaRPr/>
          </a:p>
        </p:txBody>
      </p:sp>
      <p:sp>
        <p:nvSpPr>
          <p:cNvPr id="89" name="Google Shape;8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Predictive model - decisions for the future</a:t>
            </a:r>
            <a:endParaRPr/>
          </a:p>
          <a:p>
            <a:pPr marL="457200" lvl="0" indent="-342900" algn="l" rtl="0">
              <a:spcBef>
                <a:spcPts val="0"/>
              </a:spcBef>
              <a:spcAft>
                <a:spcPts val="0"/>
              </a:spcAft>
              <a:buSzPts val="1800"/>
              <a:buChar char="●"/>
            </a:pPr>
            <a:r>
              <a:rPr lang="en"/>
              <a:t>This type of Analysis is Vital to being a successful General Manager</a:t>
            </a:r>
            <a:endParaRPr/>
          </a:p>
          <a:p>
            <a:pPr marL="457200" lvl="0" indent="-342900" algn="l" rtl="0">
              <a:spcBef>
                <a:spcPts val="0"/>
              </a:spcBef>
              <a:spcAft>
                <a:spcPts val="0"/>
              </a:spcAft>
              <a:buSzPts val="1800"/>
              <a:buChar char="●"/>
            </a:pPr>
            <a:r>
              <a:rPr lang="en"/>
              <a:t>Sports betting</a:t>
            </a:r>
            <a:endParaRPr/>
          </a:p>
          <a:p>
            <a:pPr marL="457200" lvl="0" indent="-342900" algn="l" rtl="0">
              <a:spcBef>
                <a:spcPts val="0"/>
              </a:spcBef>
              <a:spcAft>
                <a:spcPts val="0"/>
              </a:spcAft>
              <a:buSzPts val="1800"/>
              <a:buChar char="●"/>
            </a:pPr>
            <a:r>
              <a:rPr lang="en"/>
              <a:t>Fantasy basketball teams</a:t>
            </a:r>
            <a:endParaRPr/>
          </a:p>
          <a:p>
            <a:pPr marL="457200" lvl="0" indent="-342900" algn="l" rtl="0">
              <a:spcBef>
                <a:spcPts val="0"/>
              </a:spcBef>
              <a:spcAft>
                <a:spcPts val="0"/>
              </a:spcAft>
              <a:buSzPts val="1800"/>
              <a:buChar char="●"/>
            </a:pPr>
            <a:r>
              <a:rPr lang="en"/>
              <a:t>Baseline for Larger Models</a:t>
            </a:r>
            <a:endParaRPr/>
          </a:p>
          <a:p>
            <a:pPr marL="457200" lvl="0" indent="0" algn="l" rtl="0">
              <a:spcBef>
                <a:spcPts val="1600"/>
              </a:spcBef>
              <a:spcAft>
                <a:spcPts val="0"/>
              </a:spcAft>
              <a:buNone/>
            </a:pPr>
            <a:endParaRPr/>
          </a:p>
          <a:p>
            <a:pPr marL="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90" name="Google Shape;90;p17"/>
          <p:cNvPicPr preferRelativeResize="0"/>
          <p:nvPr/>
        </p:nvPicPr>
        <p:blipFill>
          <a:blip r:embed="rId3">
            <a:alphaModFix/>
          </a:blip>
          <a:stretch>
            <a:fillRect/>
          </a:stretch>
        </p:blipFill>
        <p:spPr>
          <a:xfrm>
            <a:off x="4049600" y="1997550"/>
            <a:ext cx="3677350" cy="222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Which Predictors?</a:t>
            </a:r>
            <a:endParaRPr/>
          </a:p>
        </p:txBody>
      </p:sp>
      <p:sp>
        <p:nvSpPr>
          <p:cNvPr id="96" name="Google Shape;96;p18"/>
          <p:cNvSpPr txBox="1">
            <a:spLocks noGrp="1"/>
          </p:cNvSpPr>
          <p:nvPr>
            <p:ph type="body" idx="1"/>
          </p:nvPr>
        </p:nvSpPr>
        <p:spPr>
          <a:xfrm>
            <a:off x="311700" y="1152475"/>
            <a:ext cx="4840500" cy="3416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Years since franchise inception (Q)</a:t>
            </a:r>
            <a:endParaRPr sz="1600"/>
          </a:p>
          <a:p>
            <a:pPr marL="457200" lvl="0" indent="-330200" algn="l" rtl="0">
              <a:spcBef>
                <a:spcPts val="0"/>
              </a:spcBef>
              <a:spcAft>
                <a:spcPts val="0"/>
              </a:spcAft>
              <a:buSzPts val="1600"/>
              <a:buChar char="●"/>
            </a:pPr>
            <a:r>
              <a:rPr lang="en" sz="1600"/>
              <a:t>Historical win/loss % (Q)</a:t>
            </a:r>
            <a:endParaRPr sz="1600"/>
          </a:p>
          <a:p>
            <a:pPr marL="457200" lvl="0" indent="-330200" algn="l" rtl="0">
              <a:spcBef>
                <a:spcPts val="0"/>
              </a:spcBef>
              <a:spcAft>
                <a:spcPts val="0"/>
              </a:spcAft>
              <a:buSzPts val="1600"/>
              <a:buChar char="●"/>
            </a:pPr>
            <a:r>
              <a:rPr lang="en" sz="1600"/>
              <a:t>Current coach’s number years with franchise (Q)</a:t>
            </a:r>
            <a:endParaRPr sz="1600"/>
          </a:p>
          <a:p>
            <a:pPr marL="457200" lvl="0" indent="-330200" algn="l" rtl="0">
              <a:spcBef>
                <a:spcPts val="0"/>
              </a:spcBef>
              <a:spcAft>
                <a:spcPts val="0"/>
              </a:spcAft>
              <a:buSzPts val="1600"/>
              <a:buChar char="●"/>
            </a:pPr>
            <a:r>
              <a:rPr lang="en" sz="1600"/>
              <a:t>Current coach’s total years coaching (Q)</a:t>
            </a:r>
            <a:endParaRPr sz="1600"/>
          </a:p>
          <a:p>
            <a:pPr marL="457200" lvl="0" indent="-330200" algn="l" rtl="0">
              <a:spcBef>
                <a:spcPts val="0"/>
              </a:spcBef>
              <a:spcAft>
                <a:spcPts val="0"/>
              </a:spcAft>
              <a:buSzPts val="1600"/>
              <a:buChar char="●"/>
            </a:pPr>
            <a:r>
              <a:rPr lang="en" sz="1600"/>
              <a:t>Current coach’s all-time win % (Q)</a:t>
            </a:r>
            <a:endParaRPr sz="1600"/>
          </a:p>
          <a:p>
            <a:pPr marL="457200" lvl="0" indent="-330200" algn="l" rtl="0">
              <a:spcBef>
                <a:spcPts val="0"/>
              </a:spcBef>
              <a:spcAft>
                <a:spcPts val="0"/>
              </a:spcAft>
              <a:buSzPts val="1600"/>
              <a:buChar char="●"/>
            </a:pPr>
            <a:r>
              <a:rPr lang="en" sz="1600"/>
              <a:t>Coach of the year? (C,B)</a:t>
            </a:r>
            <a:endParaRPr sz="1600"/>
          </a:p>
          <a:p>
            <a:pPr marL="457200" lvl="0" indent="-330200" algn="l" rtl="0">
              <a:spcBef>
                <a:spcPts val="0"/>
              </a:spcBef>
              <a:spcAft>
                <a:spcPts val="0"/>
              </a:spcAft>
              <a:buSzPts val="1600"/>
              <a:buChar char="●"/>
            </a:pPr>
            <a:r>
              <a:rPr lang="en" sz="1600"/>
              <a:t>MVP player in last 5 years? (C,B)</a:t>
            </a:r>
            <a:endParaRPr sz="1600"/>
          </a:p>
          <a:p>
            <a:pPr marL="457200" lvl="0" indent="-330200" algn="l" rtl="0">
              <a:spcBef>
                <a:spcPts val="0"/>
              </a:spcBef>
              <a:spcAft>
                <a:spcPts val="0"/>
              </a:spcAft>
              <a:buSzPts val="1600"/>
              <a:buChar char="●"/>
            </a:pPr>
            <a:r>
              <a:rPr lang="en" sz="1600"/>
              <a:t>Playoff season appearances (Q)</a:t>
            </a:r>
            <a:endParaRPr sz="1600"/>
          </a:p>
          <a:p>
            <a:pPr marL="457200" lvl="0" indent="-330200" algn="l" rtl="0">
              <a:spcBef>
                <a:spcPts val="0"/>
              </a:spcBef>
              <a:spcAft>
                <a:spcPts val="0"/>
              </a:spcAft>
              <a:buSzPts val="1600"/>
              <a:buChar char="●"/>
            </a:pPr>
            <a:r>
              <a:rPr lang="en" sz="1600"/>
              <a:t>Division titles won (Q)</a:t>
            </a:r>
            <a:endParaRPr sz="1600"/>
          </a:p>
          <a:p>
            <a:pPr marL="457200" lvl="0" indent="-330200" algn="l" rtl="0">
              <a:spcBef>
                <a:spcPts val="0"/>
              </a:spcBef>
              <a:spcAft>
                <a:spcPts val="0"/>
              </a:spcAft>
              <a:buSzPts val="1600"/>
              <a:buChar char="●"/>
            </a:pPr>
            <a:r>
              <a:rPr lang="en" sz="1600"/>
              <a:t>Regular season conference wins (Q)</a:t>
            </a:r>
            <a:endParaRPr sz="1600"/>
          </a:p>
          <a:p>
            <a:pPr marL="457200" lvl="0" indent="-330200" algn="l" rtl="0">
              <a:spcBef>
                <a:spcPts val="0"/>
              </a:spcBef>
              <a:spcAft>
                <a:spcPts val="0"/>
              </a:spcAft>
              <a:buSzPts val="1600"/>
              <a:buChar char="●"/>
            </a:pPr>
            <a:r>
              <a:rPr lang="en" sz="1600"/>
              <a:t>Championships won (Q)</a:t>
            </a:r>
            <a:endParaRPr sz="1600"/>
          </a:p>
          <a:p>
            <a:pPr marL="457200" lvl="0" indent="-330200" algn="l" rtl="0">
              <a:spcBef>
                <a:spcPts val="0"/>
              </a:spcBef>
              <a:spcAft>
                <a:spcPts val="0"/>
              </a:spcAft>
              <a:buSzPts val="1600"/>
              <a:buChar char="●"/>
            </a:pPr>
            <a:r>
              <a:rPr lang="en" sz="1600"/>
              <a:t>Rookie of the year in last 10 years? (C,B)</a:t>
            </a:r>
            <a:endParaRPr sz="1600"/>
          </a:p>
        </p:txBody>
      </p:sp>
      <p:sp>
        <p:nvSpPr>
          <p:cNvPr id="97" name="Google Shape;97;p18"/>
          <p:cNvSpPr txBox="1">
            <a:spLocks noGrp="1"/>
          </p:cNvSpPr>
          <p:nvPr>
            <p:ph type="body" idx="1"/>
          </p:nvPr>
        </p:nvSpPr>
        <p:spPr>
          <a:xfrm>
            <a:off x="5417450" y="1152475"/>
            <a:ext cx="4840500" cy="3416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t>Offensive rating (Q)</a:t>
            </a:r>
            <a:endParaRPr sz="1600"/>
          </a:p>
          <a:p>
            <a:pPr marL="457200" lvl="0" indent="-330200" algn="l" rtl="0">
              <a:spcBef>
                <a:spcPts val="0"/>
              </a:spcBef>
              <a:spcAft>
                <a:spcPts val="0"/>
              </a:spcAft>
              <a:buSzPts val="1600"/>
              <a:buChar char="●"/>
            </a:pPr>
            <a:r>
              <a:rPr lang="en" sz="1600"/>
              <a:t>Defensive rating (Q)</a:t>
            </a:r>
            <a:endParaRPr sz="1600"/>
          </a:p>
          <a:p>
            <a:pPr marL="457200" lvl="0" indent="-330200" algn="l" rtl="0">
              <a:spcBef>
                <a:spcPts val="0"/>
              </a:spcBef>
              <a:spcAft>
                <a:spcPts val="0"/>
              </a:spcAft>
              <a:buSzPts val="1600"/>
              <a:buChar char="●"/>
            </a:pPr>
            <a:r>
              <a:rPr lang="en" sz="1600"/>
              <a:t>Coach-player chemistry (Q)</a:t>
            </a:r>
            <a:endParaRPr sz="1600"/>
          </a:p>
          <a:p>
            <a:pPr marL="457200" lvl="0" indent="-330200" algn="l" rtl="0">
              <a:spcBef>
                <a:spcPts val="0"/>
              </a:spcBef>
              <a:spcAft>
                <a:spcPts val="0"/>
              </a:spcAft>
              <a:buSzPts val="1600"/>
              <a:buChar char="●"/>
            </a:pPr>
            <a:r>
              <a:rPr lang="en" sz="1600"/>
              <a:t>Player-player chemistry (Q)</a:t>
            </a:r>
            <a:endParaRPr sz="1600"/>
          </a:p>
          <a:p>
            <a:pPr marL="457200" lvl="0" indent="-330200" algn="l" rtl="0">
              <a:spcBef>
                <a:spcPts val="0"/>
              </a:spcBef>
              <a:spcAft>
                <a:spcPts val="0"/>
              </a:spcAft>
              <a:buSzPts val="1600"/>
              <a:buChar char="●"/>
            </a:pPr>
            <a:r>
              <a:rPr lang="en" sz="1600"/>
              <a:t>and more</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 Model</a:t>
            </a:r>
            <a:endParaRPr/>
          </a:p>
          <a:p>
            <a:pPr marL="0" lvl="0" indent="0" algn="l" rtl="0">
              <a:spcBef>
                <a:spcPts val="0"/>
              </a:spcBef>
              <a:spcAft>
                <a:spcPts val="0"/>
              </a:spcAft>
              <a:buNone/>
            </a:pPr>
            <a:endParaRPr/>
          </a:p>
        </p:txBody>
      </p:sp>
      <p:sp>
        <p:nvSpPr>
          <p:cNvPr id="103" name="Google Shape;10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Models were built using stepwise regression</a:t>
            </a:r>
            <a:endParaRPr/>
          </a:p>
          <a:p>
            <a:pPr marL="0" lvl="0" indent="0" algn="l" rtl="0">
              <a:spcBef>
                <a:spcPts val="1600"/>
              </a:spcBef>
              <a:spcAft>
                <a:spcPts val="1600"/>
              </a:spcAft>
              <a:buNone/>
            </a:pPr>
            <a:endParaRPr/>
          </a:p>
        </p:txBody>
      </p:sp>
      <p:pic>
        <p:nvPicPr>
          <p:cNvPr id="104" name="Google Shape;104;p19"/>
          <p:cNvPicPr preferRelativeResize="0"/>
          <p:nvPr/>
        </p:nvPicPr>
        <p:blipFill>
          <a:blip r:embed="rId3">
            <a:alphaModFix/>
          </a:blip>
          <a:stretch>
            <a:fillRect/>
          </a:stretch>
        </p:blipFill>
        <p:spPr>
          <a:xfrm>
            <a:off x="2733250" y="1659747"/>
            <a:ext cx="3677476" cy="3092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Chosen Model: Predictors</a:t>
            </a:r>
            <a:endParaRPr/>
          </a:p>
        </p:txBody>
      </p:sp>
      <p:sp>
        <p:nvSpPr>
          <p:cNvPr id="110" name="Google Shape;110;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u="sng"/>
              <a:t>Coach:</a:t>
            </a:r>
            <a:r>
              <a:rPr lang="en" sz="1600"/>
              <a:t> The current head coach’s All-time win percentage………………..</a:t>
            </a:r>
            <a:r>
              <a:rPr lang="en" sz="1600" i="1"/>
              <a:t>Q num  </a:t>
            </a:r>
            <a:r>
              <a:rPr lang="en" sz="1000" i="1"/>
              <a:t>*percentages were scaled up by 100</a:t>
            </a:r>
            <a:endParaRPr sz="1000" i="1"/>
          </a:p>
          <a:p>
            <a:pPr marL="0" lvl="0" indent="0" algn="l" rtl="0">
              <a:spcBef>
                <a:spcPts val="1600"/>
              </a:spcBef>
              <a:spcAft>
                <a:spcPts val="0"/>
              </a:spcAft>
              <a:buNone/>
            </a:pPr>
            <a:r>
              <a:rPr lang="en" sz="1600" b="1" u="sng"/>
              <a:t>MVP:</a:t>
            </a:r>
            <a:r>
              <a:rPr lang="en" sz="1600"/>
              <a:t> Is an MVP of the last five years on this team……………………………...</a:t>
            </a:r>
            <a:r>
              <a:rPr lang="en" sz="1600" i="1"/>
              <a:t>CB num (0/1)</a:t>
            </a:r>
            <a:endParaRPr sz="1600" i="1"/>
          </a:p>
          <a:p>
            <a:pPr marL="0" lvl="0" indent="0" algn="l" rtl="0">
              <a:spcBef>
                <a:spcPts val="1600"/>
              </a:spcBef>
              <a:spcAft>
                <a:spcPts val="0"/>
              </a:spcAft>
              <a:buNone/>
            </a:pPr>
            <a:r>
              <a:rPr lang="en" sz="1600" b="1" u="sng"/>
              <a:t>combinedYrs:</a:t>
            </a:r>
            <a:r>
              <a:rPr lang="en" sz="1600"/>
              <a:t> Combined Player Experience measured in years……….</a:t>
            </a:r>
            <a:r>
              <a:rPr lang="en" sz="1600" i="1"/>
              <a:t>Q num</a:t>
            </a:r>
            <a:endParaRPr sz="1600" i="1"/>
          </a:p>
          <a:p>
            <a:pPr marL="0" lvl="0" indent="0" algn="l" rtl="0">
              <a:spcBef>
                <a:spcPts val="1600"/>
              </a:spcBef>
              <a:spcAft>
                <a:spcPts val="0"/>
              </a:spcAft>
              <a:buNone/>
            </a:pPr>
            <a:r>
              <a:rPr lang="en" sz="1600" b="1" u="sng"/>
              <a:t>div:</a:t>
            </a:r>
            <a:r>
              <a:rPr lang="en" sz="1600"/>
              <a:t> Total number of division titles won in franchise history………….....</a:t>
            </a:r>
            <a:r>
              <a:rPr lang="en" sz="1600" i="1"/>
              <a:t>Q num</a:t>
            </a:r>
            <a:endParaRPr sz="1600" i="1"/>
          </a:p>
          <a:p>
            <a:pPr marL="0" lvl="0" indent="0" algn="l" rtl="0">
              <a:spcBef>
                <a:spcPts val="1600"/>
              </a:spcBef>
              <a:spcAft>
                <a:spcPts val="1600"/>
              </a:spcAft>
              <a:buNone/>
            </a:pPr>
            <a:r>
              <a:rPr lang="en" sz="1600" b="1" u="sng"/>
              <a:t>ROTY:</a:t>
            </a:r>
            <a:r>
              <a:rPr lang="en" sz="1600"/>
              <a:t> Is a Rookie of the year of the last 10 years on this team………..</a:t>
            </a:r>
            <a:r>
              <a:rPr lang="en" sz="1600" i="1"/>
              <a:t>CB num (0/1)</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Chosen Model: Equation </a:t>
            </a:r>
            <a:endParaRPr/>
          </a:p>
        </p:txBody>
      </p:sp>
      <p:sp>
        <p:nvSpPr>
          <p:cNvPr id="116" name="Google Shape;116;p21"/>
          <p:cNvSpPr txBox="1"/>
          <p:nvPr/>
        </p:nvSpPr>
        <p:spPr>
          <a:xfrm>
            <a:off x="311700" y="1152475"/>
            <a:ext cx="3535200" cy="317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chemeClr val="accent3"/>
                </a:solidFill>
                <a:latin typeface="Average"/>
                <a:ea typeface="Average"/>
                <a:cs typeface="Average"/>
                <a:sym typeface="Average"/>
              </a:rPr>
              <a:t>Model Equation:</a:t>
            </a:r>
            <a:endParaRPr sz="1700">
              <a:solidFill>
                <a:schemeClr val="accent3"/>
              </a:solidFill>
              <a:latin typeface="Average"/>
              <a:ea typeface="Average"/>
              <a:cs typeface="Average"/>
              <a:sym typeface="Average"/>
            </a:endParaRPr>
          </a:p>
          <a:p>
            <a:pPr marL="0" lvl="0" indent="0" algn="l" rtl="0">
              <a:spcBef>
                <a:spcPts val="0"/>
              </a:spcBef>
              <a:spcAft>
                <a:spcPts val="0"/>
              </a:spcAft>
              <a:buNone/>
            </a:pPr>
            <a:endParaRPr sz="1700">
              <a:solidFill>
                <a:schemeClr val="accent3"/>
              </a:solidFill>
              <a:latin typeface="Average"/>
              <a:ea typeface="Average"/>
              <a:cs typeface="Average"/>
              <a:sym typeface="Average"/>
            </a:endParaRPr>
          </a:p>
          <a:p>
            <a:pPr marL="0" lvl="0" indent="0" algn="l" rtl="0">
              <a:spcBef>
                <a:spcPts val="0"/>
              </a:spcBef>
              <a:spcAft>
                <a:spcPts val="0"/>
              </a:spcAft>
              <a:buNone/>
            </a:pPr>
            <a:r>
              <a:rPr lang="en" sz="1600" i="1">
                <a:solidFill>
                  <a:schemeClr val="accent3"/>
                </a:solidFill>
                <a:latin typeface="Average"/>
                <a:ea typeface="Average"/>
                <a:cs typeface="Average"/>
                <a:sym typeface="Average"/>
              </a:rPr>
              <a:t>Wins</a:t>
            </a:r>
            <a:r>
              <a:rPr lang="en" sz="1600">
                <a:solidFill>
                  <a:schemeClr val="accent3"/>
                </a:solidFill>
                <a:latin typeface="Average"/>
                <a:ea typeface="Average"/>
                <a:cs typeface="Average"/>
                <a:sym typeface="Average"/>
              </a:rPr>
              <a:t>  =     - 0.45543  </a:t>
            </a:r>
            <a:endParaRPr sz="1600">
              <a:solidFill>
                <a:schemeClr val="accent3"/>
              </a:solidFill>
              <a:latin typeface="Average"/>
              <a:ea typeface="Average"/>
              <a:cs typeface="Average"/>
              <a:sym typeface="Average"/>
            </a:endParaRPr>
          </a:p>
          <a:p>
            <a:pPr marL="457200" lvl="0" indent="457200" algn="l" rtl="0">
              <a:spcBef>
                <a:spcPts val="0"/>
              </a:spcBef>
              <a:spcAft>
                <a:spcPts val="0"/>
              </a:spcAft>
              <a:buNone/>
            </a:pPr>
            <a:r>
              <a:rPr lang="en" sz="1600">
                <a:solidFill>
                  <a:schemeClr val="accent3"/>
                </a:solidFill>
                <a:latin typeface="Average"/>
                <a:ea typeface="Average"/>
                <a:cs typeface="Average"/>
                <a:sym typeface="Average"/>
              </a:rPr>
              <a:t>+  0.55470 </a:t>
            </a:r>
            <a:r>
              <a:rPr lang="en" sz="1300">
                <a:solidFill>
                  <a:schemeClr val="accent3"/>
                </a:solidFill>
                <a:latin typeface="Average"/>
                <a:ea typeface="Average"/>
                <a:cs typeface="Average"/>
                <a:sym typeface="Average"/>
              </a:rPr>
              <a:t>* </a:t>
            </a:r>
            <a:r>
              <a:rPr lang="en" sz="1600" i="1">
                <a:solidFill>
                  <a:schemeClr val="accent3"/>
                </a:solidFill>
                <a:latin typeface="Average"/>
                <a:ea typeface="Average"/>
                <a:cs typeface="Average"/>
                <a:sym typeface="Average"/>
              </a:rPr>
              <a:t>coachWinPct</a:t>
            </a:r>
            <a:r>
              <a:rPr lang="en" sz="1600">
                <a:solidFill>
                  <a:schemeClr val="accent3"/>
                </a:solidFill>
                <a:latin typeface="Average"/>
                <a:ea typeface="Average"/>
                <a:cs typeface="Average"/>
                <a:sym typeface="Average"/>
              </a:rPr>
              <a:t>  </a:t>
            </a:r>
            <a:endParaRPr sz="1600">
              <a:solidFill>
                <a:schemeClr val="accent3"/>
              </a:solidFill>
              <a:latin typeface="Average"/>
              <a:ea typeface="Average"/>
              <a:cs typeface="Average"/>
              <a:sym typeface="Average"/>
            </a:endParaRPr>
          </a:p>
          <a:p>
            <a:pPr marL="457200" lvl="0" indent="457200" algn="l" rtl="0">
              <a:spcBef>
                <a:spcPts val="0"/>
              </a:spcBef>
              <a:spcAft>
                <a:spcPts val="0"/>
              </a:spcAft>
              <a:buNone/>
            </a:pPr>
            <a:r>
              <a:rPr lang="en" sz="1600">
                <a:solidFill>
                  <a:schemeClr val="accent3"/>
                </a:solidFill>
                <a:latin typeface="Average"/>
                <a:ea typeface="Average"/>
                <a:cs typeface="Average"/>
                <a:sym typeface="Average"/>
              </a:rPr>
              <a:t>+  3.22367 </a:t>
            </a:r>
            <a:r>
              <a:rPr lang="en" sz="1300">
                <a:solidFill>
                  <a:schemeClr val="accent3"/>
                </a:solidFill>
                <a:latin typeface="Average"/>
                <a:ea typeface="Average"/>
                <a:cs typeface="Average"/>
                <a:sym typeface="Average"/>
              </a:rPr>
              <a:t>* </a:t>
            </a:r>
            <a:r>
              <a:rPr lang="en" sz="1600" i="1">
                <a:solidFill>
                  <a:schemeClr val="accent3"/>
                </a:solidFill>
                <a:latin typeface="Average"/>
                <a:ea typeface="Average"/>
                <a:cs typeface="Average"/>
                <a:sym typeface="Average"/>
              </a:rPr>
              <a:t>MVP</a:t>
            </a:r>
            <a:r>
              <a:rPr lang="en" sz="1600">
                <a:solidFill>
                  <a:schemeClr val="accent3"/>
                </a:solidFill>
                <a:latin typeface="Average"/>
                <a:ea typeface="Average"/>
                <a:cs typeface="Average"/>
                <a:sym typeface="Average"/>
              </a:rPr>
              <a:t>  </a:t>
            </a:r>
            <a:endParaRPr sz="1600">
              <a:solidFill>
                <a:schemeClr val="accent3"/>
              </a:solidFill>
              <a:latin typeface="Average"/>
              <a:ea typeface="Average"/>
              <a:cs typeface="Average"/>
              <a:sym typeface="Average"/>
            </a:endParaRPr>
          </a:p>
          <a:p>
            <a:pPr marL="914400" lvl="0" indent="0" algn="l" rtl="0">
              <a:spcBef>
                <a:spcPts val="0"/>
              </a:spcBef>
              <a:spcAft>
                <a:spcPts val="0"/>
              </a:spcAft>
              <a:buNone/>
            </a:pPr>
            <a:r>
              <a:rPr lang="en" sz="1600">
                <a:solidFill>
                  <a:schemeClr val="accent3"/>
                </a:solidFill>
                <a:latin typeface="Average"/>
                <a:ea typeface="Average"/>
                <a:cs typeface="Average"/>
                <a:sym typeface="Average"/>
              </a:rPr>
              <a:t>+  0.10617 </a:t>
            </a:r>
            <a:r>
              <a:rPr lang="en" sz="1300">
                <a:solidFill>
                  <a:schemeClr val="accent3"/>
                </a:solidFill>
                <a:latin typeface="Average"/>
                <a:ea typeface="Average"/>
                <a:cs typeface="Average"/>
                <a:sym typeface="Average"/>
              </a:rPr>
              <a:t>* </a:t>
            </a:r>
            <a:r>
              <a:rPr lang="en" sz="1600" i="1">
                <a:solidFill>
                  <a:schemeClr val="accent3"/>
                </a:solidFill>
                <a:latin typeface="Average"/>
                <a:ea typeface="Average"/>
                <a:cs typeface="Average"/>
                <a:sym typeface="Average"/>
              </a:rPr>
              <a:t>combinedYrs </a:t>
            </a:r>
            <a:endParaRPr sz="1600">
              <a:solidFill>
                <a:schemeClr val="accent3"/>
              </a:solidFill>
              <a:latin typeface="Average"/>
              <a:ea typeface="Average"/>
              <a:cs typeface="Average"/>
              <a:sym typeface="Average"/>
            </a:endParaRPr>
          </a:p>
          <a:p>
            <a:pPr marL="457200" lvl="0" indent="457200" algn="l" rtl="0">
              <a:spcBef>
                <a:spcPts val="0"/>
              </a:spcBef>
              <a:spcAft>
                <a:spcPts val="0"/>
              </a:spcAft>
              <a:buNone/>
            </a:pPr>
            <a:r>
              <a:rPr lang="en" sz="1600">
                <a:solidFill>
                  <a:schemeClr val="accent3"/>
                </a:solidFill>
                <a:latin typeface="Average"/>
                <a:ea typeface="Average"/>
                <a:cs typeface="Average"/>
                <a:sym typeface="Average"/>
              </a:rPr>
              <a:t>+  0.50184 </a:t>
            </a:r>
            <a:r>
              <a:rPr lang="en" sz="1300">
                <a:solidFill>
                  <a:schemeClr val="accent3"/>
                </a:solidFill>
                <a:latin typeface="Average"/>
                <a:ea typeface="Average"/>
                <a:cs typeface="Average"/>
                <a:sym typeface="Average"/>
              </a:rPr>
              <a:t>* </a:t>
            </a:r>
            <a:r>
              <a:rPr lang="en" sz="1600" i="1">
                <a:solidFill>
                  <a:schemeClr val="accent3"/>
                </a:solidFill>
                <a:latin typeface="Average"/>
                <a:ea typeface="Average"/>
                <a:cs typeface="Average"/>
                <a:sym typeface="Average"/>
              </a:rPr>
              <a:t>div</a:t>
            </a:r>
            <a:r>
              <a:rPr lang="en" sz="1600">
                <a:solidFill>
                  <a:schemeClr val="accent3"/>
                </a:solidFill>
                <a:latin typeface="Average"/>
                <a:ea typeface="Average"/>
                <a:cs typeface="Average"/>
                <a:sym typeface="Average"/>
              </a:rPr>
              <a:t>  </a:t>
            </a:r>
            <a:endParaRPr sz="1600">
              <a:solidFill>
                <a:schemeClr val="accent3"/>
              </a:solidFill>
              <a:latin typeface="Average"/>
              <a:ea typeface="Average"/>
              <a:cs typeface="Average"/>
              <a:sym typeface="Average"/>
            </a:endParaRPr>
          </a:p>
          <a:p>
            <a:pPr marL="457200" lvl="0" indent="457200" algn="l" rtl="0">
              <a:spcBef>
                <a:spcPts val="0"/>
              </a:spcBef>
              <a:spcAft>
                <a:spcPts val="0"/>
              </a:spcAft>
              <a:buNone/>
            </a:pPr>
            <a:r>
              <a:rPr lang="en" sz="1600">
                <a:solidFill>
                  <a:schemeClr val="accent3"/>
                </a:solidFill>
                <a:latin typeface="Average"/>
                <a:ea typeface="Average"/>
                <a:cs typeface="Average"/>
                <a:sym typeface="Average"/>
              </a:rPr>
              <a:t>+  5.69019 </a:t>
            </a:r>
            <a:r>
              <a:rPr lang="en" sz="1300">
                <a:solidFill>
                  <a:schemeClr val="accent3"/>
                </a:solidFill>
                <a:latin typeface="Average"/>
                <a:ea typeface="Average"/>
                <a:cs typeface="Average"/>
                <a:sym typeface="Average"/>
              </a:rPr>
              <a:t>* </a:t>
            </a:r>
            <a:r>
              <a:rPr lang="en" sz="1600" i="1">
                <a:solidFill>
                  <a:schemeClr val="accent3"/>
                </a:solidFill>
                <a:latin typeface="Average"/>
                <a:ea typeface="Average"/>
                <a:cs typeface="Average"/>
                <a:sym typeface="Average"/>
              </a:rPr>
              <a:t>ROTY</a:t>
            </a:r>
            <a:endParaRPr sz="1600" i="1">
              <a:solidFill>
                <a:schemeClr val="accent3"/>
              </a:solidFill>
              <a:latin typeface="Average"/>
              <a:ea typeface="Average"/>
              <a:cs typeface="Average"/>
              <a:sym typeface="Average"/>
            </a:endParaRPr>
          </a:p>
          <a:p>
            <a:pPr marL="0" lvl="0" indent="0" algn="l" rtl="0">
              <a:spcBef>
                <a:spcPts val="0"/>
              </a:spcBef>
              <a:spcAft>
                <a:spcPts val="0"/>
              </a:spcAft>
              <a:buNone/>
            </a:pPr>
            <a:endParaRPr sz="1700" i="1">
              <a:solidFill>
                <a:schemeClr val="accent3"/>
              </a:solidFill>
              <a:latin typeface="Average"/>
              <a:ea typeface="Average"/>
              <a:cs typeface="Average"/>
              <a:sym typeface="Average"/>
            </a:endParaRPr>
          </a:p>
          <a:p>
            <a:pPr marL="0" lvl="0" indent="0" algn="l" rtl="0">
              <a:spcBef>
                <a:spcPts val="0"/>
              </a:spcBef>
              <a:spcAft>
                <a:spcPts val="0"/>
              </a:spcAft>
              <a:buNone/>
            </a:pPr>
            <a:endParaRPr sz="1700">
              <a:solidFill>
                <a:schemeClr val="accent3"/>
              </a:solidFill>
              <a:latin typeface="Average"/>
              <a:ea typeface="Average"/>
              <a:cs typeface="Average"/>
              <a:sym typeface="Average"/>
            </a:endParaRPr>
          </a:p>
        </p:txBody>
      </p:sp>
      <p:sp>
        <p:nvSpPr>
          <p:cNvPr id="117" name="Google Shape;117;p2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Takeaway Statistics:</a:t>
            </a:r>
            <a:endParaRPr sz="1700"/>
          </a:p>
          <a:p>
            <a:pPr marL="457200" lvl="0" indent="-317500" algn="l" rtl="0">
              <a:spcBef>
                <a:spcPts val="1600"/>
              </a:spcBef>
              <a:spcAft>
                <a:spcPts val="0"/>
              </a:spcAft>
              <a:buSzPts val="1400"/>
              <a:buChar char="●"/>
            </a:pPr>
            <a:r>
              <a:rPr lang="en"/>
              <a:t>5 variables: 3 Q, 2 CB</a:t>
            </a:r>
            <a:endParaRPr/>
          </a:p>
          <a:p>
            <a:pPr marL="457200" lvl="0" indent="-317500" algn="l" rtl="0">
              <a:spcBef>
                <a:spcPts val="0"/>
              </a:spcBef>
              <a:spcAft>
                <a:spcPts val="0"/>
              </a:spcAft>
              <a:buSzPts val="1400"/>
              <a:buChar char="●"/>
            </a:pPr>
            <a:r>
              <a:rPr lang="en"/>
              <a:t>Adjusted R</a:t>
            </a:r>
            <a:r>
              <a:rPr lang="en" baseline="30000"/>
              <a:t>2</a:t>
            </a:r>
            <a:r>
              <a:rPr lang="en"/>
              <a:t> = 0.5104</a:t>
            </a:r>
            <a:endParaRPr/>
          </a:p>
          <a:p>
            <a:pPr marL="457200" lvl="0" indent="-317500" algn="l" rtl="0">
              <a:spcBef>
                <a:spcPts val="0"/>
              </a:spcBef>
              <a:spcAft>
                <a:spcPts val="0"/>
              </a:spcAft>
              <a:buSzPts val="1400"/>
              <a:buChar char="●"/>
            </a:pPr>
            <a:r>
              <a:rPr lang="en"/>
              <a:t>F-statistic = 7.045</a:t>
            </a:r>
            <a:endParaRPr/>
          </a:p>
          <a:p>
            <a:pPr marL="457200" lvl="0" indent="-317500" algn="l" rtl="0">
              <a:spcBef>
                <a:spcPts val="0"/>
              </a:spcBef>
              <a:spcAft>
                <a:spcPts val="0"/>
              </a:spcAft>
              <a:buSzPts val="1400"/>
              <a:buChar char="●"/>
            </a:pPr>
            <a:r>
              <a:rPr lang="en"/>
              <a:t>Overall p-value = 0.0003523</a:t>
            </a:r>
            <a:endParaRPr/>
          </a:p>
          <a:p>
            <a:pPr marL="457200" lvl="0" indent="-317500" algn="l" rtl="0">
              <a:spcBef>
                <a:spcPts val="0"/>
              </a:spcBef>
              <a:spcAft>
                <a:spcPts val="0"/>
              </a:spcAft>
              <a:buSzPts val="1400"/>
              <a:buChar char="●"/>
            </a:pPr>
            <a:r>
              <a:rPr lang="en"/>
              <a:t>Residual Standard Error = 8.417</a:t>
            </a:r>
            <a:endParaRPr/>
          </a:p>
          <a:p>
            <a:pPr marL="457200" lvl="0" indent="-317500" algn="l" rtl="0">
              <a:spcBef>
                <a:spcPts val="0"/>
              </a:spcBef>
              <a:spcAft>
                <a:spcPts val="0"/>
              </a:spcAft>
              <a:buSzPts val="1400"/>
              <a:buChar char="●"/>
            </a:pPr>
            <a:r>
              <a:rPr lang="en"/>
              <a:t>AIC = 220.26</a:t>
            </a:r>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984</Words>
  <Application>Microsoft Macintosh PowerPoint</Application>
  <PresentationFormat>On-screen Show (16:9)</PresentationFormat>
  <Paragraphs>153</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Oswald</vt:lpstr>
      <vt:lpstr>Comic Sans MS</vt:lpstr>
      <vt:lpstr>Average</vt:lpstr>
      <vt:lpstr>Arial</vt:lpstr>
      <vt:lpstr>Slate</vt:lpstr>
      <vt:lpstr>A Predictive Model for NBA Regular Season Franchise Success</vt:lpstr>
      <vt:lpstr>wHat iS thE nBA??</vt:lpstr>
      <vt:lpstr>Why study the NBA?</vt:lpstr>
      <vt:lpstr>Why study the NBA? - continued</vt:lpstr>
      <vt:lpstr>Potential Model Uses</vt:lpstr>
      <vt:lpstr>Which Predictors?</vt:lpstr>
      <vt:lpstr>Initial Model </vt:lpstr>
      <vt:lpstr>Chosen Model: Predictors</vt:lpstr>
      <vt:lpstr>Chosen Model: Equation </vt:lpstr>
      <vt:lpstr>Assessing Conditions</vt:lpstr>
      <vt:lpstr>Why not remove outliers?</vt:lpstr>
      <vt:lpstr>Applying the model: The 2019 Orlando Magic </vt:lpstr>
      <vt:lpstr>Applying the model: The 2019 Detroit Pistons</vt:lpstr>
      <vt:lpstr>Applying the model: The 2019 Golden State Warriors</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Predictive Model for NBA Regular Season Franchise Success</dc:title>
  <cp:lastModifiedBy>Walker_James</cp:lastModifiedBy>
  <cp:revision>1</cp:revision>
  <dcterms:modified xsi:type="dcterms:W3CDTF">2021-01-08T20:35:58Z</dcterms:modified>
</cp:coreProperties>
</file>